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7" r:id="rId2"/>
    <p:sldId id="258" r:id="rId3"/>
    <p:sldId id="259" r:id="rId4"/>
    <p:sldId id="261" r:id="rId5"/>
    <p:sldId id="262" r:id="rId6"/>
    <p:sldId id="260" r:id="rId7"/>
    <p:sldId id="263" r:id="rId8"/>
    <p:sldId id="264" r:id="rId9"/>
    <p:sldId id="265" r:id="rId10"/>
    <p:sldId id="266" r:id="rId11"/>
    <p:sldId id="267" r:id="rId12"/>
    <p:sldId id="268" r:id="rId13"/>
    <p:sldId id="269" r:id="rId14"/>
    <p:sldId id="270" r:id="rId15"/>
    <p:sldId id="271" r:id="rId16"/>
    <p:sldId id="272"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6" d="100"/>
          <a:sy n="76" d="100"/>
        </p:scale>
        <p:origin x="-336" y="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A14A26B-1D1D-7B47-8C54-026AC73468B1}" type="datetimeFigureOut">
              <a:rPr lang="en-US" smtClean="0"/>
              <a:t>4/21/2015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B82352-9C2B-734F-A3C4-FF254E64EDA9}" type="slidenum">
              <a:rPr lang="en-US" smtClean="0"/>
              <a:t>‹#›</a:t>
            </a:fld>
            <a:endParaRPr lang="en-US"/>
          </a:p>
        </p:txBody>
      </p:sp>
    </p:spTree>
    <p:extLst>
      <p:ext uri="{BB962C8B-B14F-4D97-AF65-F5344CB8AC3E}">
        <p14:creationId xmlns:p14="http://schemas.microsoft.com/office/powerpoint/2010/main" val="87457150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B7C3F878-F5E8-489B-AC8A-64F2A7E22C28}" type="datetimeFigureOut">
              <a:rPr lang="en-US" smtClean="0"/>
              <a:pPr/>
              <a:t>4/21/2015</a:t>
            </a:fld>
            <a:endParaRPr lang="en-US"/>
          </a:p>
        </p:txBody>
      </p:sp>
      <p:sp>
        <p:nvSpPr>
          <p:cNvPr id="5" name="Footer Placeholder 4"/>
          <p:cNvSpPr>
            <a:spLocks noGrp="1"/>
          </p:cNvSpPr>
          <p:nvPr>
            <p:ph type="ftr" sz="quarter" idx="11"/>
          </p:nvPr>
        </p:nvSpPr>
        <p:spPr>
          <a:xfrm>
            <a:off x="1174044" y="5357592"/>
            <a:ext cx="5034845" cy="365125"/>
          </a:xfrm>
        </p:spPr>
        <p:txBody>
          <a:bodyPr/>
          <a:lstStyle/>
          <a:p>
            <a:endParaRPr lang="en-US" dirty="0"/>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651FC063-5EA9-49AF-AFAF-D68C9E82B23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4/21/2015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4/21/2015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4/21/2015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7C3F878-F5E8-489B-AC8A-64F2A7E22C28}" type="datetimeFigureOut">
              <a:rPr lang="en-US" smtClean="0"/>
              <a:pPr/>
              <a:t>4/21/2015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B7C3F878-F5E8-489B-AC8A-64F2A7E22C28}" type="datetimeFigureOut">
              <a:rPr lang="en-US" smtClean="0"/>
              <a:pPr/>
              <a:t>4/21/2015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1FC063-5EA9-49AF-AFAF-D68C9E82B23B}" type="slidenum">
              <a:rPr lang="en-US" smtClean="0"/>
              <a:pPr/>
              <a:t>‹#›</a:t>
            </a:fld>
            <a:endParaRPr lang="en-US"/>
          </a:p>
        </p:txBody>
      </p:sp>
      <p:sp>
        <p:nvSpPr>
          <p:cNvPr id="9" name="Content Placeholder 8"/>
          <p:cNvSpPr>
            <a:spLocks noGrp="1"/>
          </p:cNvSpPr>
          <p:nvPr>
            <p:ph sz="quarter" idx="13"/>
          </p:nvPr>
        </p:nvSpPr>
        <p:spPr>
          <a:xfrm>
            <a:off x="1298448" y="2121407"/>
            <a:ext cx="3200400" cy="36027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B7C3F878-F5E8-489B-AC8A-64F2A7E22C28}" type="datetimeFigureOut">
              <a:rPr lang="en-US" smtClean="0"/>
              <a:pPr/>
              <a:t>4/21/2015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1FC063-5EA9-49AF-AFAF-D68C9E82B23B}" type="slidenum">
              <a:rPr lang="en-US" smtClean="0"/>
              <a:pPr/>
              <a:t>‹#›</a:t>
            </a:fld>
            <a:endParaRPr lang="en-US"/>
          </a:p>
        </p:txBody>
      </p:sp>
      <p:sp>
        <p:nvSpPr>
          <p:cNvPr id="11" name="Content Placeholder 10"/>
          <p:cNvSpPr>
            <a:spLocks noGrp="1"/>
          </p:cNvSpPr>
          <p:nvPr>
            <p:ph sz="quarter" idx="13"/>
          </p:nvPr>
        </p:nvSpPr>
        <p:spPr>
          <a:xfrm>
            <a:off x="1298448" y="2944368"/>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7C3F878-F5E8-489B-AC8A-64F2A7E22C28}" type="datetimeFigureOut">
              <a:rPr lang="en-US" smtClean="0"/>
              <a:pPr/>
              <a:t>4/21/2015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C3F878-F5E8-489B-AC8A-64F2A7E22C28}" type="datetimeFigureOut">
              <a:rPr lang="en-US" smtClean="0"/>
              <a:pPr/>
              <a:t>4/21/2015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en-US" smtClean="0"/>
              <a:t>Click to edit Master title style</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1698" y="5885672"/>
            <a:ext cx="1213821" cy="365125"/>
          </a:xfrm>
        </p:spPr>
        <p:txBody>
          <a:bodyPr/>
          <a:lstStyle/>
          <a:p>
            <a:fld id="{B7C3F878-F5E8-489B-AC8A-64F2A7E22C28}" type="datetimeFigureOut">
              <a:rPr lang="en-US" smtClean="0"/>
              <a:pPr/>
              <a:t>4/21/2015</a:t>
            </a:fld>
            <a:endParaRPr lang="en-US"/>
          </a:p>
        </p:txBody>
      </p:sp>
      <p:sp>
        <p:nvSpPr>
          <p:cNvPr id="6" name="Footer Placeholder 5"/>
          <p:cNvSpPr>
            <a:spLocks noGrp="1"/>
          </p:cNvSpPr>
          <p:nvPr>
            <p:ph type="ftr" sz="quarter" idx="11"/>
          </p:nvPr>
        </p:nvSpPr>
        <p:spPr>
          <a:xfrm rot="-60000">
            <a:off x="914554" y="5829261"/>
            <a:ext cx="3522607" cy="365125"/>
          </a:xfrm>
        </p:spPr>
        <p:txBody>
          <a:bodyPr/>
          <a:lstStyle/>
          <a:p>
            <a:endParaRPr lang="en-US" dirty="0"/>
          </a:p>
        </p:txBody>
      </p:sp>
      <p:sp>
        <p:nvSpPr>
          <p:cNvPr id="7" name="Slide Number Placeholder 6"/>
          <p:cNvSpPr>
            <a:spLocks noGrp="1"/>
          </p:cNvSpPr>
          <p:nvPr>
            <p:ph type="sldNum" sz="quarter" idx="12"/>
          </p:nvPr>
        </p:nvSpPr>
        <p:spPr>
          <a:xfrm rot="60000">
            <a:off x="7557313" y="5896961"/>
            <a:ext cx="554023" cy="365125"/>
          </a:xfrm>
        </p:spPr>
        <p:txBody>
          <a:bodyPr/>
          <a:lstStyle/>
          <a:p>
            <a:fld id="{651FC063-5EA9-49AF-AFAF-D68C9E82B23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5936" y="5888737"/>
            <a:ext cx="1213821" cy="365125"/>
          </a:xfrm>
        </p:spPr>
        <p:txBody>
          <a:bodyPr/>
          <a:lstStyle/>
          <a:p>
            <a:fld id="{B7C3F878-F5E8-489B-AC8A-64F2A7E22C28}" type="datetimeFigureOut">
              <a:rPr lang="en-US" smtClean="0"/>
              <a:pPr/>
              <a:t>4/21/2015</a:t>
            </a:fld>
            <a:endParaRPr lang="en-US"/>
          </a:p>
        </p:txBody>
      </p:sp>
      <p:sp>
        <p:nvSpPr>
          <p:cNvPr id="6" name="Footer Placeholder 5"/>
          <p:cNvSpPr>
            <a:spLocks noGrp="1"/>
          </p:cNvSpPr>
          <p:nvPr>
            <p:ph type="ftr" sz="quarter" idx="11"/>
          </p:nvPr>
        </p:nvSpPr>
        <p:spPr>
          <a:xfrm rot="-60000">
            <a:off x="914569" y="5831037"/>
            <a:ext cx="3319043" cy="365125"/>
          </a:xfrm>
        </p:spPr>
        <p:txBody>
          <a:bodyPr/>
          <a:lstStyle/>
          <a:p>
            <a:endParaRPr lang="en-US" dirty="0"/>
          </a:p>
        </p:txBody>
      </p:sp>
      <p:sp>
        <p:nvSpPr>
          <p:cNvPr id="7" name="Slide Number Placeholder 6"/>
          <p:cNvSpPr>
            <a:spLocks noGrp="1"/>
          </p:cNvSpPr>
          <p:nvPr>
            <p:ph type="sldNum" sz="quarter" idx="12"/>
          </p:nvPr>
        </p:nvSpPr>
        <p:spPr>
          <a:xfrm rot="60000">
            <a:off x="7562089" y="5900026"/>
            <a:ext cx="554023" cy="365125"/>
          </a:xfrm>
        </p:spPr>
        <p:txBody>
          <a:bodyPr/>
          <a:lstStyle/>
          <a:p>
            <a:fld id="{651FC063-5EA9-49AF-AFAF-D68C9E82B23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B7C3F878-F5E8-489B-AC8A-64F2A7E22C28}" type="datetimeFigureOut">
              <a:rPr lang="en-US" smtClean="0"/>
              <a:pPr/>
              <a:t>4/21/2015</a:t>
            </a:fld>
            <a:endParaRPr lang="en-US" dirty="0"/>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n-US" dirty="0"/>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651FC063-5EA9-49AF-AFAF-D68C9E82B23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27201" y="2421032"/>
            <a:ext cx="5723468" cy="2247864"/>
          </a:xfrm>
        </p:spPr>
        <p:txBody>
          <a:bodyPr>
            <a:noAutofit/>
          </a:bodyPr>
          <a:lstStyle/>
          <a:p>
            <a:r>
              <a:rPr lang="en-US" sz="3200" dirty="0" smtClean="0"/>
              <a:t>Lesson 6</a:t>
            </a:r>
            <a:br>
              <a:rPr lang="en-US" sz="3200" dirty="0" smtClean="0"/>
            </a:br>
            <a:r>
              <a:rPr lang="en-US" sz="3200" i="1" u="sng" dirty="0" smtClean="0"/>
              <a:t>Objective: </a:t>
            </a:r>
            <a:r>
              <a:rPr lang="en-US" sz="3200" dirty="0" smtClean="0"/>
              <a:t>Find the total volume of solid figures composed of two non-overlapping rectangular prisms</a:t>
            </a:r>
            <a:endParaRPr lang="en-US" sz="3200" dirty="0"/>
          </a:p>
        </p:txBody>
      </p:sp>
      <p:sp>
        <p:nvSpPr>
          <p:cNvPr id="3" name="Subtitle 2"/>
          <p:cNvSpPr>
            <a:spLocks noGrp="1"/>
          </p:cNvSpPr>
          <p:nvPr>
            <p:ph type="subTitle" idx="1"/>
          </p:nvPr>
        </p:nvSpPr>
        <p:spPr>
          <a:xfrm>
            <a:off x="1727200" y="1561348"/>
            <a:ext cx="5712179" cy="467173"/>
          </a:xfrm>
        </p:spPr>
        <p:txBody>
          <a:bodyPr>
            <a:normAutofit/>
          </a:bodyPr>
          <a:lstStyle/>
          <a:p>
            <a:r>
              <a:rPr lang="en-US" sz="2000" dirty="0" smtClean="0"/>
              <a:t>By the end of the lesson, you will be able to…</a:t>
            </a:r>
            <a:endParaRPr lang="en-US" sz="2000" dirty="0"/>
          </a:p>
        </p:txBody>
      </p:sp>
      <p:sp>
        <p:nvSpPr>
          <p:cNvPr id="4" name="Footer Placeholder 3"/>
          <p:cNvSpPr>
            <a:spLocks noGrp="1"/>
          </p:cNvSpPr>
          <p:nvPr>
            <p:ph type="ftr" sz="quarter" idx="11"/>
          </p:nvPr>
        </p:nvSpPr>
        <p:spPr>
          <a:xfrm>
            <a:off x="1113592" y="5230576"/>
            <a:ext cx="3786691" cy="365125"/>
          </a:xfrm>
        </p:spPr>
        <p:txBody>
          <a:bodyPr/>
          <a:lstStyle/>
          <a:p>
            <a:r>
              <a:rPr lang="en-US" dirty="0" smtClean="0">
                <a:solidFill>
                  <a:srgbClr val="000000"/>
                </a:solidFill>
              </a:rPr>
              <a:t>5th Grade </a:t>
            </a:r>
            <a:r>
              <a:rPr lang="en-US" dirty="0" smtClean="0">
                <a:solidFill>
                  <a:schemeClr val="tx1"/>
                </a:solidFill>
              </a:rPr>
              <a:t>Module </a:t>
            </a:r>
            <a:r>
              <a:rPr lang="en-US" dirty="0" smtClean="0">
                <a:solidFill>
                  <a:schemeClr val="tx1"/>
                </a:solidFill>
              </a:rPr>
              <a:t>5</a:t>
            </a:r>
            <a:endParaRPr lang="en-US" dirty="0" smtClean="0">
              <a:solidFill>
                <a:schemeClr val="tx1"/>
              </a:solidFill>
            </a:endParaRPr>
          </a:p>
          <a:p>
            <a:r>
              <a:rPr lang="en-US" dirty="0" smtClean="0">
                <a:solidFill>
                  <a:schemeClr val="tx1"/>
                </a:solidFill>
              </a:rPr>
              <a:t>Lesson </a:t>
            </a:r>
            <a:r>
              <a:rPr lang="en-US" dirty="0" smtClean="0">
                <a:solidFill>
                  <a:schemeClr val="tx1"/>
                </a:solidFill>
              </a:rPr>
              <a:t>6</a:t>
            </a:r>
            <a:endParaRPr lang="en-US" dirty="0" smtClean="0">
              <a:solidFill>
                <a:schemeClr val="tx1"/>
              </a:solidFill>
            </a:endParaRPr>
          </a:p>
          <a:p>
            <a:r>
              <a:rPr lang="en-US" dirty="0" smtClean="0">
                <a:solidFill>
                  <a:schemeClr val="tx1"/>
                </a:solidFill>
              </a:rPr>
              <a:t>K. Clauson</a:t>
            </a:r>
            <a:endParaRPr lang="en-US" dirty="0">
              <a:solidFill>
                <a:schemeClr val="tx1"/>
              </a:solidFill>
            </a:endParaRPr>
          </a:p>
        </p:txBody>
      </p:sp>
    </p:spTree>
    <p:extLst>
      <p:ext uri="{BB962C8B-B14F-4D97-AF65-F5344CB8AC3E}">
        <p14:creationId xmlns:p14="http://schemas.microsoft.com/office/powerpoint/2010/main" val="32637684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654744"/>
            <a:ext cx="3651193" cy="656794"/>
          </a:xfrm>
        </p:spPr>
        <p:txBody>
          <a:bodyPr>
            <a:normAutofit fontScale="90000"/>
          </a:bodyPr>
          <a:lstStyle/>
          <a:p>
            <a:r>
              <a:rPr lang="en-US" dirty="0" smtClean="0"/>
              <a:t>Problem 4</a:t>
            </a:r>
            <a:endParaRPr lang="en-US" dirty="0"/>
          </a:p>
        </p:txBody>
      </p:sp>
      <p:sp>
        <p:nvSpPr>
          <p:cNvPr id="3" name="Content Placeholder 2"/>
          <p:cNvSpPr>
            <a:spLocks noGrp="1"/>
          </p:cNvSpPr>
          <p:nvPr>
            <p:ph idx="1"/>
          </p:nvPr>
        </p:nvSpPr>
        <p:spPr>
          <a:xfrm>
            <a:off x="1463041" y="1653436"/>
            <a:ext cx="2269716" cy="4069633"/>
          </a:xfrm>
        </p:spPr>
        <p:txBody>
          <a:bodyPr>
            <a:normAutofit lnSpcReduction="10000"/>
          </a:bodyPr>
          <a:lstStyle/>
          <a:p>
            <a:pPr marL="0" indent="0">
              <a:buNone/>
            </a:pPr>
            <a:r>
              <a:rPr lang="en-US" dirty="0" smtClean="0"/>
              <a:t>Calculate the total volume of the figure to the right!</a:t>
            </a:r>
          </a:p>
          <a:p>
            <a:pPr marL="0" indent="0">
              <a:buNone/>
            </a:pPr>
            <a:endParaRPr lang="en-US" dirty="0"/>
          </a:p>
          <a:p>
            <a:pPr marL="0" indent="0">
              <a:buNone/>
            </a:pPr>
            <a:r>
              <a:rPr lang="en-US" dirty="0" smtClean="0"/>
              <a:t>Top prism= </a:t>
            </a:r>
          </a:p>
          <a:p>
            <a:pPr marL="0" indent="0">
              <a:buNone/>
            </a:pPr>
            <a:endParaRPr lang="en-US" dirty="0"/>
          </a:p>
          <a:p>
            <a:pPr marL="0" indent="0">
              <a:buNone/>
            </a:pPr>
            <a:r>
              <a:rPr lang="en-US" dirty="0" smtClean="0"/>
              <a:t>Bottom prism =</a:t>
            </a:r>
          </a:p>
          <a:p>
            <a:pPr marL="0" indent="0">
              <a:buNone/>
            </a:pPr>
            <a:endParaRPr lang="en-US" dirty="0"/>
          </a:p>
          <a:p>
            <a:pPr marL="0" indent="0">
              <a:buNone/>
            </a:pPr>
            <a:r>
              <a:rPr lang="en-US" dirty="0" smtClean="0"/>
              <a:t>Total volume = </a:t>
            </a:r>
            <a:endParaRPr lang="en-US" dirty="0"/>
          </a:p>
        </p:txBody>
      </p:sp>
      <p:sp>
        <p:nvSpPr>
          <p:cNvPr id="4" name="Cube 3"/>
          <p:cNvSpPr/>
          <p:nvPr/>
        </p:nvSpPr>
        <p:spPr>
          <a:xfrm>
            <a:off x="4997885" y="2104373"/>
            <a:ext cx="2292263" cy="1114817"/>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ube 4"/>
          <p:cNvSpPr/>
          <p:nvPr/>
        </p:nvSpPr>
        <p:spPr>
          <a:xfrm>
            <a:off x="6250488" y="1540701"/>
            <a:ext cx="951978" cy="85177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334005" y="2477115"/>
            <a:ext cx="532356" cy="369332"/>
          </a:xfrm>
          <a:prstGeom prst="rect">
            <a:avLst/>
          </a:prstGeom>
          <a:noFill/>
        </p:spPr>
        <p:txBody>
          <a:bodyPr wrap="square" rtlCol="0">
            <a:spAutoFit/>
          </a:bodyPr>
          <a:lstStyle/>
          <a:p>
            <a:r>
              <a:rPr lang="en-US" dirty="0"/>
              <a:t>2</a:t>
            </a:r>
            <a:r>
              <a:rPr lang="en-US" dirty="0" smtClean="0"/>
              <a:t>m</a:t>
            </a:r>
            <a:endParaRPr lang="en-US" dirty="0"/>
          </a:p>
        </p:txBody>
      </p:sp>
      <p:sp>
        <p:nvSpPr>
          <p:cNvPr id="7" name="TextBox 6"/>
          <p:cNvSpPr txBox="1"/>
          <p:nvPr/>
        </p:nvSpPr>
        <p:spPr>
          <a:xfrm>
            <a:off x="5658633" y="3322621"/>
            <a:ext cx="532356" cy="369332"/>
          </a:xfrm>
          <a:prstGeom prst="rect">
            <a:avLst/>
          </a:prstGeom>
          <a:noFill/>
        </p:spPr>
        <p:txBody>
          <a:bodyPr wrap="square" rtlCol="0">
            <a:spAutoFit/>
          </a:bodyPr>
          <a:lstStyle/>
          <a:p>
            <a:r>
              <a:rPr lang="en-US" dirty="0"/>
              <a:t>6</a:t>
            </a:r>
            <a:r>
              <a:rPr lang="en-US" dirty="0" smtClean="0"/>
              <a:t>m</a:t>
            </a:r>
            <a:endParaRPr lang="en-US" dirty="0"/>
          </a:p>
        </p:txBody>
      </p:sp>
      <p:sp>
        <p:nvSpPr>
          <p:cNvPr id="8" name="TextBox 7"/>
          <p:cNvSpPr txBox="1"/>
          <p:nvPr/>
        </p:nvSpPr>
        <p:spPr>
          <a:xfrm>
            <a:off x="7202466" y="3034524"/>
            <a:ext cx="532356" cy="369332"/>
          </a:xfrm>
          <a:prstGeom prst="rect">
            <a:avLst/>
          </a:prstGeom>
          <a:noFill/>
        </p:spPr>
        <p:txBody>
          <a:bodyPr wrap="square" rtlCol="0">
            <a:spAutoFit/>
          </a:bodyPr>
          <a:lstStyle/>
          <a:p>
            <a:r>
              <a:rPr lang="en-US" dirty="0"/>
              <a:t>2</a:t>
            </a:r>
            <a:r>
              <a:rPr lang="en-US" dirty="0" smtClean="0"/>
              <a:t>m</a:t>
            </a:r>
            <a:endParaRPr lang="en-US" dirty="0"/>
          </a:p>
        </p:txBody>
      </p:sp>
      <p:sp>
        <p:nvSpPr>
          <p:cNvPr id="9" name="TextBox 8"/>
          <p:cNvSpPr txBox="1"/>
          <p:nvPr/>
        </p:nvSpPr>
        <p:spPr>
          <a:xfrm>
            <a:off x="5329825" y="2492865"/>
            <a:ext cx="532356" cy="369332"/>
          </a:xfrm>
          <a:prstGeom prst="rect">
            <a:avLst/>
          </a:prstGeom>
          <a:noFill/>
        </p:spPr>
        <p:txBody>
          <a:bodyPr wrap="square" rtlCol="0">
            <a:spAutoFit/>
          </a:bodyPr>
          <a:lstStyle/>
          <a:p>
            <a:r>
              <a:rPr lang="en-US" dirty="0"/>
              <a:t>4</a:t>
            </a:r>
            <a:r>
              <a:rPr lang="en-US" dirty="0" smtClean="0"/>
              <a:t>m</a:t>
            </a:r>
            <a:endParaRPr lang="en-US" dirty="0"/>
          </a:p>
        </p:txBody>
      </p:sp>
      <p:sp>
        <p:nvSpPr>
          <p:cNvPr id="10" name="TextBox 9"/>
          <p:cNvSpPr txBox="1"/>
          <p:nvPr/>
        </p:nvSpPr>
        <p:spPr>
          <a:xfrm>
            <a:off x="7734822" y="1966586"/>
            <a:ext cx="532356" cy="369332"/>
          </a:xfrm>
          <a:prstGeom prst="rect">
            <a:avLst/>
          </a:prstGeom>
          <a:noFill/>
        </p:spPr>
        <p:txBody>
          <a:bodyPr wrap="square" rtlCol="0">
            <a:spAutoFit/>
          </a:bodyPr>
          <a:lstStyle/>
          <a:p>
            <a:r>
              <a:rPr lang="en-US" dirty="0"/>
              <a:t>4</a:t>
            </a:r>
            <a:r>
              <a:rPr lang="en-US" dirty="0" smtClean="0"/>
              <a:t>m</a:t>
            </a:r>
            <a:endParaRPr lang="en-US" dirty="0"/>
          </a:p>
        </p:txBody>
      </p:sp>
      <p:sp>
        <p:nvSpPr>
          <p:cNvPr id="12" name="Right Brace 11"/>
          <p:cNvSpPr/>
          <p:nvPr/>
        </p:nvSpPr>
        <p:spPr>
          <a:xfrm>
            <a:off x="7290148" y="1540701"/>
            <a:ext cx="444674" cy="1321496"/>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cxnSp>
        <p:nvCxnSpPr>
          <p:cNvPr id="14" name="Straight Arrow Connector 13"/>
          <p:cNvCxnSpPr/>
          <p:nvPr/>
        </p:nvCxnSpPr>
        <p:spPr>
          <a:xfrm>
            <a:off x="4997885" y="2477115"/>
            <a:ext cx="1193104" cy="0"/>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3051653" y="3507287"/>
            <a:ext cx="2542784" cy="369332"/>
          </a:xfrm>
          <a:prstGeom prst="rect">
            <a:avLst/>
          </a:prstGeom>
          <a:noFill/>
        </p:spPr>
        <p:txBody>
          <a:bodyPr wrap="square" rtlCol="0">
            <a:spAutoFit/>
          </a:bodyPr>
          <a:lstStyle/>
          <a:p>
            <a:r>
              <a:rPr lang="en-US" b="1" dirty="0">
                <a:solidFill>
                  <a:srgbClr val="7030A0"/>
                </a:solidFill>
              </a:rPr>
              <a:t>2</a:t>
            </a:r>
            <a:r>
              <a:rPr lang="en-US" b="1" dirty="0" smtClean="0">
                <a:solidFill>
                  <a:srgbClr val="7030A0"/>
                </a:solidFill>
              </a:rPr>
              <a:t>in x 2in x 2in = 8 in</a:t>
            </a:r>
            <a:r>
              <a:rPr lang="en-US" b="1" baseline="30000" dirty="0" smtClean="0">
                <a:solidFill>
                  <a:srgbClr val="7030A0"/>
                </a:solidFill>
              </a:rPr>
              <a:t>3</a:t>
            </a:r>
            <a:endParaRPr lang="en-US" b="1" dirty="0">
              <a:solidFill>
                <a:srgbClr val="7030A0"/>
              </a:solidFill>
            </a:endParaRPr>
          </a:p>
        </p:txBody>
      </p:sp>
      <p:sp>
        <p:nvSpPr>
          <p:cNvPr id="16" name="TextBox 15"/>
          <p:cNvSpPr txBox="1"/>
          <p:nvPr/>
        </p:nvSpPr>
        <p:spPr>
          <a:xfrm>
            <a:off x="3594969" y="4246323"/>
            <a:ext cx="2542784" cy="369332"/>
          </a:xfrm>
          <a:prstGeom prst="rect">
            <a:avLst/>
          </a:prstGeom>
          <a:noFill/>
        </p:spPr>
        <p:txBody>
          <a:bodyPr wrap="square" rtlCol="0">
            <a:spAutoFit/>
          </a:bodyPr>
          <a:lstStyle/>
          <a:p>
            <a:r>
              <a:rPr lang="en-US" b="1" dirty="0" smtClean="0">
                <a:solidFill>
                  <a:srgbClr val="7030A0"/>
                </a:solidFill>
              </a:rPr>
              <a:t>6in x 2in x 2in = 24 in</a:t>
            </a:r>
            <a:r>
              <a:rPr lang="en-US" b="1" baseline="30000" dirty="0" smtClean="0">
                <a:solidFill>
                  <a:srgbClr val="7030A0"/>
                </a:solidFill>
              </a:rPr>
              <a:t>3</a:t>
            </a:r>
            <a:endParaRPr lang="en-US" b="1" dirty="0">
              <a:solidFill>
                <a:srgbClr val="7030A0"/>
              </a:solidFill>
            </a:endParaRPr>
          </a:p>
        </p:txBody>
      </p:sp>
      <p:sp>
        <p:nvSpPr>
          <p:cNvPr id="17" name="TextBox 16"/>
          <p:cNvSpPr txBox="1"/>
          <p:nvPr/>
        </p:nvSpPr>
        <p:spPr>
          <a:xfrm>
            <a:off x="3594969" y="5085567"/>
            <a:ext cx="2542784" cy="369332"/>
          </a:xfrm>
          <a:prstGeom prst="rect">
            <a:avLst/>
          </a:prstGeom>
          <a:noFill/>
        </p:spPr>
        <p:txBody>
          <a:bodyPr wrap="square" rtlCol="0">
            <a:spAutoFit/>
          </a:bodyPr>
          <a:lstStyle/>
          <a:p>
            <a:r>
              <a:rPr lang="en-US" b="1" dirty="0" smtClean="0">
                <a:solidFill>
                  <a:srgbClr val="7030A0"/>
                </a:solidFill>
              </a:rPr>
              <a:t>8 + 24 = 32 in</a:t>
            </a:r>
            <a:r>
              <a:rPr lang="en-US" b="1" baseline="30000" dirty="0" smtClean="0">
                <a:solidFill>
                  <a:srgbClr val="7030A0"/>
                </a:solidFill>
              </a:rPr>
              <a:t>3</a:t>
            </a:r>
            <a:endParaRPr lang="en-US" b="1" dirty="0">
              <a:solidFill>
                <a:srgbClr val="7030A0"/>
              </a:solidFill>
            </a:endParaRPr>
          </a:p>
        </p:txBody>
      </p:sp>
    </p:spTree>
    <p:extLst>
      <p:ext uri="{BB962C8B-B14F-4D97-AF65-F5344CB8AC3E}">
        <p14:creationId xmlns:p14="http://schemas.microsoft.com/office/powerpoint/2010/main" val="1544935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817581"/>
            <a:ext cx="6836862" cy="1883647"/>
          </a:xfrm>
        </p:spPr>
        <p:txBody>
          <a:bodyPr>
            <a:noAutofit/>
          </a:bodyPr>
          <a:lstStyle/>
          <a:p>
            <a:pPr algn="l"/>
            <a:r>
              <a:rPr lang="en-US" sz="2000" u="sng" dirty="0" smtClean="0"/>
              <a:t>Problem 5</a:t>
            </a:r>
            <a:br>
              <a:rPr lang="en-US" sz="2000" u="sng" dirty="0" smtClean="0"/>
            </a:br>
            <a:r>
              <a:rPr lang="en-US" sz="2000" dirty="0" smtClean="0"/>
              <a:t>Two rectangular prisms have a combined volume of 135 cubic meters. Prism A has double the volume of Prism B.</a:t>
            </a:r>
            <a:br>
              <a:rPr lang="en-US" sz="2000" dirty="0" smtClean="0"/>
            </a:br>
            <a:r>
              <a:rPr lang="en-US" sz="2000" dirty="0" smtClean="0"/>
              <a:t>	A) What is the volume of each prism?</a:t>
            </a:r>
            <a:br>
              <a:rPr lang="en-US" sz="2000" dirty="0" smtClean="0"/>
            </a:br>
            <a:r>
              <a:rPr lang="en-US" sz="2000" dirty="0"/>
              <a:t>	</a:t>
            </a:r>
            <a:r>
              <a:rPr lang="en-US" sz="2000" dirty="0" smtClean="0"/>
              <a:t>B) If one face of Prism A has an area of 10 square </a:t>
            </a:r>
            <a:br>
              <a:rPr lang="en-US" sz="2000" dirty="0" smtClean="0"/>
            </a:br>
            <a:r>
              <a:rPr lang="en-US" sz="2000" dirty="0"/>
              <a:t>	</a:t>
            </a:r>
            <a:r>
              <a:rPr lang="en-US" sz="2000" dirty="0" smtClean="0"/>
              <a:t>meters, what is its height?</a:t>
            </a:r>
            <a:endParaRPr lang="en-US" sz="2000" dirty="0"/>
          </a:p>
        </p:txBody>
      </p:sp>
      <p:sp>
        <p:nvSpPr>
          <p:cNvPr id="3" name="Content Placeholder 2"/>
          <p:cNvSpPr>
            <a:spLocks noGrp="1"/>
          </p:cNvSpPr>
          <p:nvPr>
            <p:ph idx="1"/>
          </p:nvPr>
        </p:nvSpPr>
        <p:spPr>
          <a:xfrm>
            <a:off x="1095023" y="2981391"/>
            <a:ext cx="1830253" cy="864099"/>
          </a:xfrm>
        </p:spPr>
        <p:txBody>
          <a:bodyPr/>
          <a:lstStyle/>
          <a:p>
            <a:pPr marL="0" indent="0">
              <a:buNone/>
            </a:pPr>
            <a:r>
              <a:rPr lang="en-US" dirty="0" smtClean="0"/>
              <a:t>Use a tape diagram!</a:t>
            </a:r>
            <a:endParaRPr lang="en-US" dirty="0"/>
          </a:p>
        </p:txBody>
      </p:sp>
      <p:pic>
        <p:nvPicPr>
          <p:cNvPr id="4" name="Picture 3"/>
          <p:cNvPicPr>
            <a:picLocks noChangeAspect="1"/>
          </p:cNvPicPr>
          <p:nvPr/>
        </p:nvPicPr>
        <p:blipFill>
          <a:blip r:embed="rId2"/>
          <a:stretch>
            <a:fillRect/>
          </a:stretch>
        </p:blipFill>
        <p:spPr>
          <a:xfrm>
            <a:off x="3810807" y="2762878"/>
            <a:ext cx="3561434" cy="2444121"/>
          </a:xfrm>
          <a:prstGeom prst="rect">
            <a:avLst/>
          </a:prstGeom>
        </p:spPr>
      </p:pic>
      <p:pic>
        <p:nvPicPr>
          <p:cNvPr id="5" name="Picture 4"/>
          <p:cNvPicPr>
            <a:picLocks noChangeAspect="1"/>
          </p:cNvPicPr>
          <p:nvPr/>
        </p:nvPicPr>
        <p:blipFill>
          <a:blip r:embed="rId3"/>
          <a:stretch>
            <a:fillRect/>
          </a:stretch>
        </p:blipFill>
        <p:spPr>
          <a:xfrm>
            <a:off x="794977" y="4626577"/>
            <a:ext cx="3133297" cy="1463917"/>
          </a:xfrm>
          <a:prstGeom prst="rect">
            <a:avLst/>
          </a:prstGeom>
        </p:spPr>
      </p:pic>
      <p:pic>
        <p:nvPicPr>
          <p:cNvPr id="6" name="Picture 5"/>
          <p:cNvPicPr>
            <a:picLocks noChangeAspect="1"/>
          </p:cNvPicPr>
          <p:nvPr/>
        </p:nvPicPr>
        <p:blipFill>
          <a:blip r:embed="rId4"/>
          <a:stretch>
            <a:fillRect/>
          </a:stretch>
        </p:blipFill>
        <p:spPr>
          <a:xfrm>
            <a:off x="3293293" y="5723069"/>
            <a:ext cx="2595389" cy="454004"/>
          </a:xfrm>
          <a:prstGeom prst="rect">
            <a:avLst/>
          </a:prstGeom>
        </p:spPr>
      </p:pic>
      <p:cxnSp>
        <p:nvCxnSpPr>
          <p:cNvPr id="8" name="Straight Arrow Connector 7"/>
          <p:cNvCxnSpPr/>
          <p:nvPr/>
        </p:nvCxnSpPr>
        <p:spPr>
          <a:xfrm>
            <a:off x="2743200" y="3269293"/>
            <a:ext cx="889348" cy="12526"/>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908888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720725"/>
            <a:ext cx="6965245" cy="721365"/>
          </a:xfrm>
        </p:spPr>
        <p:txBody>
          <a:bodyPr>
            <a:normAutofit fontScale="90000"/>
          </a:bodyPr>
          <a:lstStyle/>
          <a:p>
            <a:r>
              <a:rPr lang="en-US" dirty="0" smtClean="0"/>
              <a:t>Application Problem</a:t>
            </a:r>
            <a:endParaRPr lang="en-US" dirty="0"/>
          </a:p>
        </p:txBody>
      </p:sp>
      <p:sp>
        <p:nvSpPr>
          <p:cNvPr id="3" name="Content Placeholder 2"/>
          <p:cNvSpPr>
            <a:spLocks noGrp="1"/>
          </p:cNvSpPr>
          <p:nvPr>
            <p:ph idx="1"/>
          </p:nvPr>
        </p:nvSpPr>
        <p:spPr>
          <a:xfrm>
            <a:off x="1226914" y="1603518"/>
            <a:ext cx="6833354" cy="2066279"/>
          </a:xfrm>
        </p:spPr>
        <p:txBody>
          <a:bodyPr>
            <a:normAutofit/>
          </a:bodyPr>
          <a:lstStyle/>
          <a:p>
            <a:pPr marL="0" indent="0">
              <a:buNone/>
            </a:pPr>
            <a:r>
              <a:rPr lang="en-US" sz="2000" dirty="0"/>
              <a:t>A storage company advertises three different choices for all your storage needs: “The Cube,” a true cube with a volume of 64 </a:t>
            </a:r>
            <a:r>
              <a:rPr lang="en-US" sz="2000" dirty="0" smtClean="0"/>
              <a:t>m</a:t>
            </a:r>
            <a:r>
              <a:rPr lang="en-US" sz="2000" baseline="30000" dirty="0" smtClean="0"/>
              <a:t>3</a:t>
            </a:r>
            <a:r>
              <a:rPr lang="en-US" sz="2000" dirty="0" smtClean="0"/>
              <a:t>; </a:t>
            </a:r>
            <a:r>
              <a:rPr lang="en-US" sz="2000" dirty="0"/>
              <a:t>“The Double” (double the volume of the cube); and “The Half” (half the volume of the cube). What could be the dimensions of the three storage units? How might they be oriented to cover the most floor space? The most height? </a:t>
            </a:r>
          </a:p>
        </p:txBody>
      </p:sp>
    </p:spTree>
    <p:extLst>
      <p:ext uri="{BB962C8B-B14F-4D97-AF65-F5344CB8AC3E}">
        <p14:creationId xmlns:p14="http://schemas.microsoft.com/office/powerpoint/2010/main" val="31879603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720725"/>
            <a:ext cx="6965245" cy="721365"/>
          </a:xfrm>
        </p:spPr>
        <p:txBody>
          <a:bodyPr>
            <a:normAutofit fontScale="90000"/>
          </a:bodyPr>
          <a:lstStyle/>
          <a:p>
            <a:r>
              <a:rPr lang="en-US" dirty="0" smtClean="0"/>
              <a:t>Application Problem ~ Answer</a:t>
            </a:r>
            <a:endParaRPr lang="en-US" dirty="0"/>
          </a:p>
        </p:txBody>
      </p:sp>
      <p:pic>
        <p:nvPicPr>
          <p:cNvPr id="5" name="Picture 4"/>
          <p:cNvPicPr>
            <a:picLocks noChangeAspect="1"/>
          </p:cNvPicPr>
          <p:nvPr/>
        </p:nvPicPr>
        <p:blipFill>
          <a:blip r:embed="rId2"/>
          <a:stretch>
            <a:fillRect/>
          </a:stretch>
        </p:blipFill>
        <p:spPr>
          <a:xfrm>
            <a:off x="926063" y="1732660"/>
            <a:ext cx="3010283" cy="909701"/>
          </a:xfrm>
          <a:prstGeom prst="rect">
            <a:avLst/>
          </a:prstGeom>
        </p:spPr>
      </p:pic>
      <p:pic>
        <p:nvPicPr>
          <p:cNvPr id="6" name="Picture 5"/>
          <p:cNvPicPr>
            <a:picLocks noChangeAspect="1"/>
          </p:cNvPicPr>
          <p:nvPr/>
        </p:nvPicPr>
        <p:blipFill>
          <a:blip r:embed="rId3"/>
          <a:stretch>
            <a:fillRect/>
          </a:stretch>
        </p:blipFill>
        <p:spPr>
          <a:xfrm>
            <a:off x="2292887" y="2696171"/>
            <a:ext cx="3988127" cy="1654463"/>
          </a:xfrm>
          <a:prstGeom prst="rect">
            <a:avLst/>
          </a:prstGeom>
        </p:spPr>
      </p:pic>
      <p:pic>
        <p:nvPicPr>
          <p:cNvPr id="7" name="Picture 6"/>
          <p:cNvPicPr>
            <a:picLocks noChangeAspect="1"/>
          </p:cNvPicPr>
          <p:nvPr/>
        </p:nvPicPr>
        <p:blipFill>
          <a:blip r:embed="rId4"/>
          <a:stretch>
            <a:fillRect/>
          </a:stretch>
        </p:blipFill>
        <p:spPr>
          <a:xfrm>
            <a:off x="4815150" y="4412366"/>
            <a:ext cx="3567990" cy="1504664"/>
          </a:xfrm>
          <a:prstGeom prst="rect">
            <a:avLst/>
          </a:prstGeom>
        </p:spPr>
      </p:pic>
    </p:spTree>
    <p:extLst>
      <p:ext uri="{BB962C8B-B14F-4D97-AF65-F5344CB8AC3E}">
        <p14:creationId xmlns:p14="http://schemas.microsoft.com/office/powerpoint/2010/main" val="37005765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01762"/>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en-US" dirty="0" smtClean="0">
                <a:latin typeface="Century Gothic" pitchFamily="34" charset="0"/>
              </a:rPr>
              <a:t>Get Ready to Finish the</a:t>
            </a:r>
            <a:br>
              <a:rPr lang="en-US" dirty="0" smtClean="0">
                <a:latin typeface="Century Gothic" pitchFamily="34" charset="0"/>
              </a:rPr>
            </a:br>
            <a:r>
              <a:rPr lang="en-US" dirty="0" smtClean="0">
                <a:latin typeface="Century Gothic" pitchFamily="34" charset="0"/>
              </a:rPr>
              <a:t>Problem Set on Your </a:t>
            </a:r>
            <a:r>
              <a:rPr lang="en-US" dirty="0">
                <a:latin typeface="Century Gothic" pitchFamily="34" charset="0"/>
              </a:rPr>
              <a:t>O</a:t>
            </a:r>
            <a:r>
              <a:rPr lang="en-US" dirty="0" smtClean="0">
                <a:latin typeface="Century Gothic" pitchFamily="34" charset="0"/>
              </a:rPr>
              <a:t>wn!</a:t>
            </a:r>
            <a:endParaRPr lang="en-US" dirty="0">
              <a:latin typeface="Century Gothic" pitchFamily="34" charset="0"/>
            </a:endParaRPr>
          </a:p>
        </p:txBody>
      </p:sp>
      <p:sp>
        <p:nvSpPr>
          <p:cNvPr id="3" name="Content Placeholder 2"/>
          <p:cNvSpPr>
            <a:spLocks noGrp="1"/>
          </p:cNvSpPr>
          <p:nvPr>
            <p:ph idx="1"/>
          </p:nvPr>
        </p:nvSpPr>
        <p:spPr>
          <a:xfrm>
            <a:off x="457200" y="1835073"/>
            <a:ext cx="8229600" cy="4721302"/>
          </a:xfrm>
        </p:spPr>
        <p:style>
          <a:lnRef idx="2">
            <a:schemeClr val="accent3"/>
          </a:lnRef>
          <a:fillRef idx="1">
            <a:schemeClr val="lt1"/>
          </a:fillRef>
          <a:effectRef idx="0">
            <a:schemeClr val="accent3"/>
          </a:effectRef>
          <a:fontRef idx="minor">
            <a:schemeClr val="dk1"/>
          </a:fontRef>
        </p:style>
        <p:txBody>
          <a:bodyPr>
            <a:normAutofit/>
          </a:bodyPr>
          <a:lstStyle/>
          <a:p>
            <a:pPr marL="0" indent="0" algn="ctr">
              <a:buNone/>
            </a:pPr>
            <a:endParaRPr lang="en-US" dirty="0" smtClean="0"/>
          </a:p>
          <a:p>
            <a:pPr marL="0" indent="0" algn="ctr">
              <a:buNone/>
            </a:pPr>
            <a:r>
              <a:rPr lang="en-US" sz="2900" dirty="0" smtClean="0">
                <a:latin typeface="Century Gothic" pitchFamily="34" charset="0"/>
              </a:rPr>
              <a:t>Work on Problem Set </a:t>
            </a:r>
            <a:r>
              <a:rPr lang="en-US" sz="2900" dirty="0">
                <a:latin typeface="Century Gothic" pitchFamily="34" charset="0"/>
              </a:rPr>
              <a:t>6</a:t>
            </a:r>
            <a:r>
              <a:rPr lang="en-US" sz="2900" dirty="0" smtClean="0">
                <a:latin typeface="Century Gothic" pitchFamily="34" charset="0"/>
              </a:rPr>
              <a:t>.</a:t>
            </a:r>
          </a:p>
          <a:p>
            <a:pPr marL="0" indent="0" algn="ctr">
              <a:buNone/>
            </a:pPr>
            <a:r>
              <a:rPr lang="en-US" sz="2900" dirty="0" smtClean="0">
                <a:latin typeface="Century Gothic" pitchFamily="34" charset="0"/>
              </a:rPr>
              <a:t>You will have 10 minutes to work!</a:t>
            </a:r>
          </a:p>
          <a:p>
            <a:pPr marL="0" indent="0">
              <a:buNone/>
            </a:pPr>
            <a:r>
              <a:rPr lang="en-US" sz="2900" dirty="0">
                <a:latin typeface="Century Gothic" pitchFamily="34" charset="0"/>
              </a:rPr>
              <a:t>---------------------------------------------------------------</a:t>
            </a:r>
            <a:r>
              <a:rPr lang="en-US" sz="2900" dirty="0" smtClean="0">
                <a:latin typeface="Century Gothic" pitchFamily="34" charset="0"/>
              </a:rPr>
              <a:t>----</a:t>
            </a:r>
            <a:r>
              <a:rPr lang="en-US" sz="2900" i="1" u="sng" dirty="0" smtClean="0">
                <a:latin typeface="Century Gothic" pitchFamily="34" charset="0"/>
              </a:rPr>
              <a:t>Fast </a:t>
            </a:r>
            <a:r>
              <a:rPr lang="en-US" sz="2900" i="1" u="sng" dirty="0">
                <a:latin typeface="Century Gothic" pitchFamily="34" charset="0"/>
              </a:rPr>
              <a:t>finishers:</a:t>
            </a:r>
          </a:p>
          <a:p>
            <a:pPr>
              <a:buFontTx/>
              <a:buChar char="-"/>
            </a:pPr>
            <a:r>
              <a:rPr lang="en-US" sz="2900" dirty="0" smtClean="0">
                <a:latin typeface="Century Gothic" pitchFamily="34" charset="0"/>
              </a:rPr>
              <a:t>Math Center Activities- choice boards, extra Sprint challenge</a:t>
            </a:r>
          </a:p>
          <a:p>
            <a:pPr>
              <a:buFontTx/>
              <a:buChar char="-"/>
            </a:pPr>
            <a:r>
              <a:rPr lang="en-US" sz="2900" dirty="0" smtClean="0">
                <a:latin typeface="Century Gothic" pitchFamily="34" charset="0"/>
              </a:rPr>
              <a:t>CML </a:t>
            </a:r>
            <a:r>
              <a:rPr lang="en-US" sz="2900" dirty="0">
                <a:latin typeface="Century Gothic" pitchFamily="34" charset="0"/>
              </a:rPr>
              <a:t>packets/ worksheets</a:t>
            </a:r>
          </a:p>
          <a:p>
            <a:pPr>
              <a:buFontTx/>
              <a:buChar char="-"/>
            </a:pPr>
            <a:r>
              <a:rPr lang="en-US" sz="2900" dirty="0" smtClean="0">
                <a:latin typeface="Century Gothic" pitchFamily="34" charset="0"/>
              </a:rPr>
              <a:t>Problem </a:t>
            </a:r>
            <a:r>
              <a:rPr lang="en-US" sz="2900" dirty="0">
                <a:latin typeface="Century Gothic" pitchFamily="34" charset="0"/>
              </a:rPr>
              <a:t>Solving pages</a:t>
            </a:r>
          </a:p>
          <a:p>
            <a:pPr marL="0" indent="0" algn="ctr">
              <a:buNone/>
            </a:pPr>
            <a:endParaRPr lang="en-US" dirty="0" smtClean="0">
              <a:latin typeface="Century Gothic" pitchFamily="34" charset="0"/>
            </a:endParaRPr>
          </a:p>
          <a:p>
            <a:pPr marL="0" indent="0" algn="ctr">
              <a:buNone/>
            </a:pPr>
            <a:endParaRPr lang="en-US" dirty="0" smtClean="0">
              <a:latin typeface="Century Gothic" pitchFamily="34" charset="0"/>
            </a:endParaRPr>
          </a:p>
          <a:p>
            <a:pPr marL="0" indent="0" algn="ctr">
              <a:buNone/>
            </a:pPr>
            <a:endParaRPr lang="en-US" dirty="0"/>
          </a:p>
        </p:txBody>
      </p:sp>
      <p:sp>
        <p:nvSpPr>
          <p:cNvPr id="4" name="Footer Placeholder 3"/>
          <p:cNvSpPr>
            <a:spLocks noGrp="1"/>
          </p:cNvSpPr>
          <p:nvPr>
            <p:ph type="ftr" sz="quarter" idx="11"/>
          </p:nvPr>
        </p:nvSpPr>
        <p:spPr>
          <a:xfrm>
            <a:off x="5653495" y="5699680"/>
            <a:ext cx="2895600" cy="664911"/>
          </a:xfrm>
        </p:spPr>
        <p:txBody>
          <a:bodyPr/>
          <a:lstStyle/>
          <a:p>
            <a:r>
              <a:rPr lang="en-US" dirty="0" smtClean="0"/>
              <a:t>5th Grade Module </a:t>
            </a:r>
            <a:r>
              <a:rPr lang="en-US" dirty="0"/>
              <a:t>5</a:t>
            </a:r>
            <a:r>
              <a:rPr lang="en-US" dirty="0" smtClean="0"/>
              <a:t>– Lesson </a:t>
            </a:r>
            <a:r>
              <a:rPr lang="en-US" dirty="0"/>
              <a:t>6</a:t>
            </a:r>
            <a:endParaRPr lang="en-US" dirty="0" smtClean="0"/>
          </a:p>
          <a:p>
            <a:r>
              <a:rPr lang="en-US" dirty="0" smtClean="0"/>
              <a:t>K. Clauson</a:t>
            </a:r>
            <a:endParaRPr lang="en-US" dirty="0"/>
          </a:p>
        </p:txBody>
      </p:sp>
    </p:spTree>
    <p:extLst>
      <p:ext uri="{BB962C8B-B14F-4D97-AF65-F5344CB8AC3E}">
        <p14:creationId xmlns:p14="http://schemas.microsoft.com/office/powerpoint/2010/main" val="39733590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1036759" y="5675647"/>
            <a:ext cx="5540188" cy="365125"/>
          </a:xfrm>
        </p:spPr>
        <p:txBody>
          <a:bodyPr/>
          <a:lstStyle/>
          <a:p>
            <a:r>
              <a:rPr lang="en-US" dirty="0" smtClean="0"/>
              <a:t>5th Grade Module 5- Lesson 6</a:t>
            </a:r>
          </a:p>
          <a:p>
            <a:r>
              <a:rPr lang="en-US" dirty="0" smtClean="0"/>
              <a:t>K. Clauson</a:t>
            </a:r>
            <a:endParaRPr lang="en-US" dirty="0"/>
          </a:p>
        </p:txBody>
      </p:sp>
      <p:sp>
        <p:nvSpPr>
          <p:cNvPr id="7" name="TextBox 6"/>
          <p:cNvSpPr txBox="1"/>
          <p:nvPr/>
        </p:nvSpPr>
        <p:spPr>
          <a:xfrm>
            <a:off x="1573326" y="120284"/>
            <a:ext cx="6029262" cy="830997"/>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Lithos Pro Regular" pitchFamily="82" charset="0"/>
                <a:cs typeface="Marker Felt"/>
              </a:rPr>
              <a:t>LET’S Debrief</a:t>
            </a:r>
            <a:endParaRPr lang="en-US"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Lithos Pro Regular" pitchFamily="82" charset="0"/>
              <a:cs typeface="Marker Felt"/>
            </a:endParaRPr>
          </a:p>
        </p:txBody>
      </p:sp>
      <p:sp>
        <p:nvSpPr>
          <p:cNvPr id="2" name="TextBox 1"/>
          <p:cNvSpPr txBox="1"/>
          <p:nvPr/>
        </p:nvSpPr>
        <p:spPr>
          <a:xfrm>
            <a:off x="348466" y="1522781"/>
            <a:ext cx="8478982" cy="83099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285750" indent="-285750">
              <a:buFont typeface="Arial"/>
              <a:buChar char="•"/>
            </a:pPr>
            <a:r>
              <a:rPr lang="en-US" sz="2400" dirty="0" smtClean="0"/>
              <a:t>Take 2 minutes to check your answers with your partner.</a:t>
            </a:r>
          </a:p>
          <a:p>
            <a:pPr marL="285750" indent="-285750">
              <a:buFont typeface="Arial"/>
              <a:buChar char="•"/>
            </a:pPr>
            <a:r>
              <a:rPr lang="en-US" sz="2400" dirty="0" smtClean="0"/>
              <a:t>Let’s share any insights you had while solving these problems</a:t>
            </a:r>
            <a:r>
              <a:rPr lang="en-US" sz="2400" dirty="0" smtClean="0"/>
              <a:t>.</a:t>
            </a:r>
            <a:endParaRPr lang="en-US" sz="2400" dirty="0" smtClean="0"/>
          </a:p>
        </p:txBody>
      </p:sp>
    </p:spTree>
    <p:extLst>
      <p:ext uri="{BB962C8B-B14F-4D97-AF65-F5344CB8AC3E}">
        <p14:creationId xmlns:p14="http://schemas.microsoft.com/office/powerpoint/2010/main" val="23355051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943311" y="5868987"/>
            <a:ext cx="2895600" cy="365125"/>
          </a:xfrm>
        </p:spPr>
        <p:txBody>
          <a:bodyPr/>
          <a:lstStyle/>
          <a:p>
            <a:r>
              <a:rPr lang="en-US" dirty="0" smtClean="0"/>
              <a:t>5th Grade Module 5– Lesson </a:t>
            </a:r>
            <a:r>
              <a:rPr lang="en-US" dirty="0"/>
              <a:t>6</a:t>
            </a:r>
            <a:endParaRPr lang="en-US" dirty="0" smtClean="0"/>
          </a:p>
          <a:p>
            <a:r>
              <a:rPr lang="en-US" dirty="0" smtClean="0"/>
              <a:t>K. Clauson</a:t>
            </a:r>
            <a:endParaRPr lang="en-US" dirty="0"/>
          </a:p>
        </p:txBody>
      </p:sp>
      <p:grpSp>
        <p:nvGrpSpPr>
          <p:cNvPr id="8" name="Group 7"/>
          <p:cNvGrpSpPr/>
          <p:nvPr/>
        </p:nvGrpSpPr>
        <p:grpSpPr>
          <a:xfrm>
            <a:off x="1052545" y="1254851"/>
            <a:ext cx="6727147" cy="3371362"/>
            <a:chOff x="1052545" y="2158762"/>
            <a:chExt cx="6727147" cy="3371362"/>
          </a:xfrm>
        </p:grpSpPr>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52545" y="2158762"/>
              <a:ext cx="6727147" cy="3371362"/>
            </a:xfrm>
            <a:prstGeom prst="rect">
              <a:avLst/>
            </a:prstGeom>
          </p:spPr>
        </p:pic>
        <p:sp>
          <p:nvSpPr>
            <p:cNvPr id="6" name="TextBox 5"/>
            <p:cNvSpPr txBox="1"/>
            <p:nvPr/>
          </p:nvSpPr>
          <p:spPr>
            <a:xfrm>
              <a:off x="2391111" y="2711734"/>
              <a:ext cx="4187305" cy="2308324"/>
            </a:xfrm>
            <a:prstGeom prst="rect">
              <a:avLst/>
            </a:prstGeom>
            <a:solidFill>
              <a:schemeClr val="accent6">
                <a:lumMod val="75000"/>
              </a:schemeClr>
            </a:solidFill>
          </p:spPr>
          <p:txBody>
            <a:bodyPr wrap="square" rtlCol="0">
              <a:spAutoFit/>
            </a:bodyPr>
            <a:lstStyle/>
            <a:p>
              <a:pPr algn="ctr"/>
              <a:r>
                <a:rPr lang="en-US" sz="5400" dirty="0" smtClean="0">
                  <a:latin typeface="Arial Black"/>
                  <a:cs typeface="Arial Black"/>
                </a:rPr>
                <a:t>EXIT</a:t>
              </a:r>
            </a:p>
            <a:p>
              <a:pPr algn="ctr"/>
              <a:r>
                <a:rPr lang="en-US" sz="5400" dirty="0" smtClean="0">
                  <a:latin typeface="Arial Black"/>
                  <a:cs typeface="Arial Black"/>
                </a:rPr>
                <a:t>TICKET</a:t>
              </a:r>
            </a:p>
            <a:p>
              <a:endParaRPr lang="en-US" dirty="0"/>
            </a:p>
            <a:p>
              <a:endParaRPr lang="en-US" dirty="0" smtClean="0"/>
            </a:p>
          </p:txBody>
        </p:sp>
      </p:grpSp>
      <p:sp>
        <p:nvSpPr>
          <p:cNvPr id="2" name="TextBox 1"/>
          <p:cNvSpPr txBox="1"/>
          <p:nvPr/>
        </p:nvSpPr>
        <p:spPr>
          <a:xfrm>
            <a:off x="3252474" y="3531371"/>
            <a:ext cx="2390799" cy="707886"/>
          </a:xfrm>
          <a:prstGeom prst="rect">
            <a:avLst/>
          </a:prstGeom>
          <a:noFill/>
        </p:spPr>
        <p:txBody>
          <a:bodyPr wrap="none" rtlCol="0">
            <a:spAutoFit/>
          </a:bodyPr>
          <a:lstStyle/>
          <a:p>
            <a:r>
              <a:rPr lang="en-US" sz="4000" b="1" dirty="0" smtClean="0"/>
              <a:t>LESSON </a:t>
            </a:r>
            <a:r>
              <a:rPr lang="en-US" sz="4000" b="1" dirty="0"/>
              <a:t>6</a:t>
            </a:r>
          </a:p>
        </p:txBody>
      </p:sp>
    </p:spTree>
    <p:extLst>
      <p:ext uri="{BB962C8B-B14F-4D97-AF65-F5344CB8AC3E}">
        <p14:creationId xmlns:p14="http://schemas.microsoft.com/office/powerpoint/2010/main" val="3541143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afterEffect">
                                  <p:stCondLst>
                                    <p:cond delay="0"/>
                                  </p:stCondLst>
                                  <p:childTnLst>
                                    <p:animRot by="21600000">
                                      <p:cBhvr>
                                        <p:cTn id="6" dur="2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8"/>
                                        </p:tgtEl>
                                        <p:attrNameLst>
                                          <p:attrName>r</p:attrName>
                                        </p:attrNameLst>
                                      </p:cBhvr>
                                    </p:animRot>
                                  </p:childTnLst>
                                  <p:subTnLst>
                                    <p:audio>
                                      <p:cMediaNode>
                                        <p:cTn display="0" masterRel="sameClick">
                                          <p:stCondLst>
                                            <p:cond evt="begin" delay="0">
                                              <p:tn val="7"/>
                                            </p:cond>
                                          </p:stCondLst>
                                          <p:endCondLst>
                                            <p:cond evt="onStopAudio" delay="0">
                                              <p:tgtEl>
                                                <p:sldTgt/>
                                              </p:tgtEl>
                                            </p:cond>
                                          </p:endCondLst>
                                        </p:cTn>
                                        <p:tgtEl>
                                          <p:sndTgt r:embed="rId3" name="Drum Roll"/>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Multiply Fractions</a:t>
            </a:r>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41390608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Count by Cubic Centimeters</a:t>
            </a:r>
            <a:endParaRPr lang="en-US" dirty="0"/>
          </a:p>
        </p:txBody>
      </p:sp>
      <p:sp>
        <p:nvSpPr>
          <p:cNvPr id="3" name="Content Placeholder 2"/>
          <p:cNvSpPr>
            <a:spLocks noGrp="1"/>
          </p:cNvSpPr>
          <p:nvPr>
            <p:ph idx="1"/>
          </p:nvPr>
        </p:nvSpPr>
        <p:spPr/>
        <p:txBody>
          <a:bodyPr/>
          <a:lstStyle/>
          <a:p>
            <a:r>
              <a:rPr lang="en-US" dirty="0" smtClean="0"/>
              <a:t>Count by 2’s to 10</a:t>
            </a:r>
          </a:p>
          <a:p>
            <a:endParaRPr lang="en-US" dirty="0"/>
          </a:p>
          <a:p>
            <a:r>
              <a:rPr lang="en-US" dirty="0" smtClean="0"/>
              <a:t>Count by two-hundred to 1,000</a:t>
            </a:r>
          </a:p>
          <a:p>
            <a:endParaRPr lang="en-US" dirty="0"/>
          </a:p>
          <a:p>
            <a:r>
              <a:rPr lang="en-US" dirty="0" smtClean="0"/>
              <a:t>Count by 200 cm</a:t>
            </a:r>
            <a:r>
              <a:rPr lang="en-US" baseline="30000" dirty="0" smtClean="0"/>
              <a:t>3</a:t>
            </a:r>
            <a:r>
              <a:rPr lang="en-US" dirty="0" smtClean="0"/>
              <a:t> </a:t>
            </a:r>
            <a:r>
              <a:rPr lang="en-US" dirty="0" smtClean="0"/>
              <a:t>to 1,000 cm</a:t>
            </a:r>
            <a:r>
              <a:rPr lang="en-US" baseline="30000" dirty="0" smtClean="0"/>
              <a:t>3</a:t>
            </a:r>
            <a:endParaRPr lang="en-US" dirty="0" smtClean="0"/>
          </a:p>
          <a:p>
            <a:endParaRPr lang="en-US" dirty="0"/>
          </a:p>
          <a:p>
            <a:r>
              <a:rPr lang="en-US" dirty="0" smtClean="0"/>
              <a:t>Count by 200 cm</a:t>
            </a:r>
            <a:r>
              <a:rPr lang="en-US" baseline="30000" dirty="0" smtClean="0"/>
              <a:t>3</a:t>
            </a:r>
            <a:r>
              <a:rPr lang="en-US" dirty="0" smtClean="0"/>
              <a:t> ~ This time when you come to 1,000cm</a:t>
            </a:r>
            <a:r>
              <a:rPr lang="en-US" baseline="30000" dirty="0" smtClean="0"/>
              <a:t>3</a:t>
            </a:r>
            <a:r>
              <a:rPr lang="en-US" dirty="0" smtClean="0"/>
              <a:t>, say 1 liter.</a:t>
            </a:r>
            <a:endParaRPr lang="en-US" dirty="0"/>
          </a:p>
        </p:txBody>
      </p:sp>
    </p:spTree>
    <p:extLst>
      <p:ext uri="{BB962C8B-B14F-4D97-AF65-F5344CB8AC3E}">
        <p14:creationId xmlns:p14="http://schemas.microsoft.com/office/powerpoint/2010/main" val="31490541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Find the Volume</a:t>
            </a:r>
            <a:br>
              <a:rPr lang="en-US" dirty="0" smtClean="0"/>
            </a:br>
            <a:r>
              <a:rPr lang="en-US" sz="4000" dirty="0" smtClean="0"/>
              <a:t>Volume = length x width x height</a:t>
            </a:r>
            <a:endParaRPr lang="en-US" sz="4000" dirty="0"/>
          </a:p>
        </p:txBody>
      </p:sp>
      <p:sp>
        <p:nvSpPr>
          <p:cNvPr id="8" name="TextBox 7"/>
          <p:cNvSpPr txBox="1"/>
          <p:nvPr/>
        </p:nvSpPr>
        <p:spPr>
          <a:xfrm>
            <a:off x="1988335" y="3872753"/>
            <a:ext cx="1363728" cy="369332"/>
          </a:xfrm>
          <a:prstGeom prst="rect">
            <a:avLst/>
          </a:prstGeom>
          <a:noFill/>
        </p:spPr>
        <p:txBody>
          <a:bodyPr wrap="square" rtlCol="0">
            <a:spAutoFit/>
          </a:bodyPr>
          <a:lstStyle/>
          <a:p>
            <a:r>
              <a:rPr lang="en-US" b="1" dirty="0" smtClean="0">
                <a:solidFill>
                  <a:srgbClr val="0000FF"/>
                </a:solidFill>
              </a:rPr>
              <a:t>V = 24 cm</a:t>
            </a:r>
            <a:r>
              <a:rPr lang="en-US" b="1" baseline="30000" dirty="0" smtClean="0">
                <a:solidFill>
                  <a:srgbClr val="0000FF"/>
                </a:solidFill>
              </a:rPr>
              <a:t>3</a:t>
            </a:r>
            <a:endParaRPr lang="en-US" b="1" dirty="0">
              <a:solidFill>
                <a:srgbClr val="0000FF"/>
              </a:solidFill>
            </a:endParaRPr>
          </a:p>
        </p:txBody>
      </p:sp>
      <p:sp>
        <p:nvSpPr>
          <p:cNvPr id="9" name="TextBox 8"/>
          <p:cNvSpPr txBox="1"/>
          <p:nvPr/>
        </p:nvSpPr>
        <p:spPr>
          <a:xfrm>
            <a:off x="6273558" y="2463559"/>
            <a:ext cx="1786710" cy="369332"/>
          </a:xfrm>
          <a:prstGeom prst="rect">
            <a:avLst/>
          </a:prstGeom>
          <a:noFill/>
        </p:spPr>
        <p:txBody>
          <a:bodyPr wrap="square" rtlCol="0">
            <a:spAutoFit/>
          </a:bodyPr>
          <a:lstStyle/>
          <a:p>
            <a:r>
              <a:rPr lang="en-US" b="1" dirty="0" smtClean="0">
                <a:solidFill>
                  <a:srgbClr val="0000FF"/>
                </a:solidFill>
              </a:rPr>
              <a:t>V = 160 cm</a:t>
            </a:r>
            <a:r>
              <a:rPr lang="en-US" b="1" baseline="30000" dirty="0" smtClean="0">
                <a:solidFill>
                  <a:srgbClr val="0000FF"/>
                </a:solidFill>
              </a:rPr>
              <a:t>3</a:t>
            </a:r>
            <a:endParaRPr lang="en-US" b="1" dirty="0">
              <a:solidFill>
                <a:srgbClr val="0000FF"/>
              </a:solidFill>
            </a:endParaRPr>
          </a:p>
        </p:txBody>
      </p:sp>
      <p:sp>
        <p:nvSpPr>
          <p:cNvPr id="10" name="TextBox 9"/>
          <p:cNvSpPr txBox="1"/>
          <p:nvPr/>
        </p:nvSpPr>
        <p:spPr>
          <a:xfrm>
            <a:off x="4187779" y="4505314"/>
            <a:ext cx="2085779" cy="369332"/>
          </a:xfrm>
          <a:prstGeom prst="rect">
            <a:avLst/>
          </a:prstGeom>
          <a:noFill/>
        </p:spPr>
        <p:txBody>
          <a:bodyPr wrap="square" rtlCol="0">
            <a:spAutoFit/>
          </a:bodyPr>
          <a:lstStyle/>
          <a:p>
            <a:r>
              <a:rPr lang="en-US" b="1" dirty="0" smtClean="0">
                <a:solidFill>
                  <a:srgbClr val="0000FF"/>
                </a:solidFill>
              </a:rPr>
              <a:t>Height = 2 in</a:t>
            </a:r>
            <a:endParaRPr lang="en-US" b="1" dirty="0">
              <a:solidFill>
                <a:srgbClr val="0000FF"/>
              </a:solidFill>
            </a:endParaRPr>
          </a:p>
        </p:txBody>
      </p:sp>
      <p:sp>
        <p:nvSpPr>
          <p:cNvPr id="11" name="TextBox 10"/>
          <p:cNvSpPr txBox="1"/>
          <p:nvPr/>
        </p:nvSpPr>
        <p:spPr>
          <a:xfrm>
            <a:off x="6897777" y="3684853"/>
            <a:ext cx="1693441" cy="369332"/>
          </a:xfrm>
          <a:prstGeom prst="rect">
            <a:avLst/>
          </a:prstGeom>
          <a:noFill/>
        </p:spPr>
        <p:txBody>
          <a:bodyPr wrap="square" rtlCol="0">
            <a:spAutoFit/>
          </a:bodyPr>
          <a:lstStyle/>
          <a:p>
            <a:r>
              <a:rPr lang="en-US" b="1" dirty="0" smtClean="0">
                <a:solidFill>
                  <a:srgbClr val="0000FF"/>
                </a:solidFill>
              </a:rPr>
              <a:t>Height = 10 in</a:t>
            </a:r>
            <a:endParaRPr lang="en-US" b="1" dirty="0">
              <a:solidFill>
                <a:srgbClr val="0000FF"/>
              </a:solidFill>
            </a:endParaRPr>
          </a:p>
        </p:txBody>
      </p:sp>
      <p:pic>
        <p:nvPicPr>
          <p:cNvPr id="3" name="Picture 2"/>
          <p:cNvPicPr>
            <a:picLocks noChangeAspect="1"/>
          </p:cNvPicPr>
          <p:nvPr/>
        </p:nvPicPr>
        <p:blipFill>
          <a:blip r:embed="rId2"/>
          <a:stretch>
            <a:fillRect/>
          </a:stretch>
        </p:blipFill>
        <p:spPr>
          <a:xfrm>
            <a:off x="1016000" y="2463053"/>
            <a:ext cx="3556000" cy="1409700"/>
          </a:xfrm>
          <a:prstGeom prst="rect">
            <a:avLst/>
          </a:prstGeom>
        </p:spPr>
      </p:pic>
      <p:pic>
        <p:nvPicPr>
          <p:cNvPr id="12" name="Picture 11"/>
          <p:cNvPicPr>
            <a:picLocks noChangeAspect="1"/>
          </p:cNvPicPr>
          <p:nvPr/>
        </p:nvPicPr>
        <p:blipFill>
          <a:blip r:embed="rId3"/>
          <a:stretch>
            <a:fillRect/>
          </a:stretch>
        </p:blipFill>
        <p:spPr>
          <a:xfrm>
            <a:off x="4532339" y="2033076"/>
            <a:ext cx="1741219" cy="2209009"/>
          </a:xfrm>
          <a:prstGeom prst="rect">
            <a:avLst/>
          </a:prstGeom>
        </p:spPr>
      </p:pic>
      <p:pic>
        <p:nvPicPr>
          <p:cNvPr id="13" name="Picture 12"/>
          <p:cNvPicPr>
            <a:picLocks noChangeAspect="1"/>
          </p:cNvPicPr>
          <p:nvPr/>
        </p:nvPicPr>
        <p:blipFill>
          <a:blip r:embed="rId4"/>
          <a:stretch>
            <a:fillRect/>
          </a:stretch>
        </p:blipFill>
        <p:spPr>
          <a:xfrm>
            <a:off x="929957" y="4328007"/>
            <a:ext cx="3302000" cy="1803400"/>
          </a:xfrm>
          <a:prstGeom prst="rect">
            <a:avLst/>
          </a:prstGeom>
        </p:spPr>
      </p:pic>
      <p:pic>
        <p:nvPicPr>
          <p:cNvPr id="15" name="Picture 14"/>
          <p:cNvPicPr>
            <a:picLocks noChangeAspect="1"/>
          </p:cNvPicPr>
          <p:nvPr/>
        </p:nvPicPr>
        <p:blipFill>
          <a:blip r:embed="rId5"/>
          <a:stretch>
            <a:fillRect/>
          </a:stretch>
        </p:blipFill>
        <p:spPr>
          <a:xfrm>
            <a:off x="6359657" y="3179747"/>
            <a:ext cx="1607342" cy="2684990"/>
          </a:xfrm>
          <a:prstGeom prst="rect">
            <a:avLst/>
          </a:prstGeom>
        </p:spPr>
      </p:pic>
      <p:sp>
        <p:nvSpPr>
          <p:cNvPr id="14" name="TextBox 13"/>
          <p:cNvSpPr txBox="1"/>
          <p:nvPr/>
        </p:nvSpPr>
        <p:spPr>
          <a:xfrm>
            <a:off x="2794000" y="5680071"/>
            <a:ext cx="2992865" cy="369332"/>
          </a:xfrm>
          <a:prstGeom prst="rect">
            <a:avLst/>
          </a:prstGeom>
          <a:noFill/>
        </p:spPr>
        <p:txBody>
          <a:bodyPr wrap="square" rtlCol="0">
            <a:spAutoFit/>
          </a:bodyPr>
          <a:lstStyle/>
          <a:p>
            <a:r>
              <a:rPr lang="en-US" b="1" dirty="0" smtClean="0">
                <a:solidFill>
                  <a:srgbClr val="0000FF"/>
                </a:solidFill>
              </a:rPr>
              <a:t>40in</a:t>
            </a:r>
            <a:r>
              <a:rPr lang="en-US" b="1" baseline="30000" dirty="0" smtClean="0">
                <a:solidFill>
                  <a:srgbClr val="0000FF"/>
                </a:solidFill>
              </a:rPr>
              <a:t>3</a:t>
            </a:r>
            <a:r>
              <a:rPr lang="en-US" b="1" dirty="0" smtClean="0">
                <a:solidFill>
                  <a:srgbClr val="0000FF"/>
                </a:solidFill>
              </a:rPr>
              <a:t> = 4in x 5in x ____in</a:t>
            </a:r>
            <a:endParaRPr lang="en-US" b="1" dirty="0">
              <a:solidFill>
                <a:srgbClr val="0000FF"/>
              </a:solidFill>
            </a:endParaRPr>
          </a:p>
        </p:txBody>
      </p:sp>
      <p:sp>
        <p:nvSpPr>
          <p:cNvPr id="16" name="TextBox 15"/>
          <p:cNvSpPr txBox="1"/>
          <p:nvPr/>
        </p:nvSpPr>
        <p:spPr>
          <a:xfrm>
            <a:off x="5939265" y="4539717"/>
            <a:ext cx="2992865" cy="369332"/>
          </a:xfrm>
          <a:prstGeom prst="rect">
            <a:avLst/>
          </a:prstGeom>
          <a:noFill/>
        </p:spPr>
        <p:txBody>
          <a:bodyPr wrap="square" rtlCol="0">
            <a:spAutoFit/>
          </a:bodyPr>
          <a:lstStyle/>
          <a:p>
            <a:r>
              <a:rPr lang="en-US" b="1" dirty="0" smtClean="0">
                <a:solidFill>
                  <a:srgbClr val="0000FF"/>
                </a:solidFill>
              </a:rPr>
              <a:t>120in</a:t>
            </a:r>
            <a:r>
              <a:rPr lang="en-US" b="1" baseline="30000" dirty="0" smtClean="0">
                <a:solidFill>
                  <a:srgbClr val="0000FF"/>
                </a:solidFill>
              </a:rPr>
              <a:t>3</a:t>
            </a:r>
            <a:r>
              <a:rPr lang="en-US" b="1" dirty="0" smtClean="0">
                <a:solidFill>
                  <a:srgbClr val="0000FF"/>
                </a:solidFill>
              </a:rPr>
              <a:t> = 3in x 4in x ____in</a:t>
            </a:r>
            <a:endParaRPr lang="en-US" b="1" dirty="0">
              <a:solidFill>
                <a:srgbClr val="0000FF"/>
              </a:solidFill>
            </a:endParaRPr>
          </a:p>
        </p:txBody>
      </p:sp>
    </p:spTree>
    <p:extLst>
      <p:ext uri="{BB962C8B-B14F-4D97-AF65-F5344CB8AC3E}">
        <p14:creationId xmlns:p14="http://schemas.microsoft.com/office/powerpoint/2010/main" val="2122409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additive="base">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xEl>
                                              <p:pRg st="0" end="0"/>
                                            </p:txEl>
                                          </p:spTgt>
                                        </p:tgtEl>
                                        <p:attrNameLst>
                                          <p:attrName>style.visibility</p:attrName>
                                        </p:attrNameLst>
                                      </p:cBhvr>
                                      <p:to>
                                        <p:strVal val="visible"/>
                                      </p:to>
                                    </p:set>
                                    <p:anim calcmode="lin" valueType="num">
                                      <p:cBhvr additive="base">
                                        <p:cTn id="19"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xEl>
                                              <p:pRg st="0" end="0"/>
                                            </p:txEl>
                                          </p:spTgt>
                                        </p:tgtEl>
                                        <p:attrNameLst>
                                          <p:attrName>style.visibility</p:attrName>
                                        </p:attrNameLst>
                                      </p:cBhvr>
                                      <p:to>
                                        <p:strVal val="visible"/>
                                      </p:to>
                                    </p:set>
                                    <p:anim calcmode="lin" valueType="num">
                                      <p:cBhvr additive="base">
                                        <p:cTn id="2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
                                            <p:txEl>
                                              <p:pRg st="0" end="0"/>
                                            </p:txEl>
                                          </p:spTgt>
                                        </p:tgtEl>
                                        <p:attrNameLst>
                                          <p:attrName>style.visibility</p:attrName>
                                        </p:attrNameLst>
                                      </p:cBhvr>
                                      <p:to>
                                        <p:strVal val="visible"/>
                                      </p:to>
                                    </p:set>
                                    <p:anim calcmode="lin" valueType="num">
                                      <p:cBhvr additive="base">
                                        <p:cTn id="31"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 calcmode="lin" valueType="num">
                                      <p:cBhvr additive="base">
                                        <p:cTn id="3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i="1" dirty="0" smtClean="0"/>
              <a:t>Teacher notes</a:t>
            </a:r>
            <a:endParaRPr lang="en-US" sz="3600" i="1" dirty="0"/>
          </a:p>
        </p:txBody>
      </p:sp>
      <p:sp>
        <p:nvSpPr>
          <p:cNvPr id="3" name="Content Placeholder 2"/>
          <p:cNvSpPr>
            <a:spLocks noGrp="1"/>
          </p:cNvSpPr>
          <p:nvPr>
            <p:ph idx="1"/>
          </p:nvPr>
        </p:nvSpPr>
        <p:spPr>
          <a:xfrm>
            <a:off x="838200" y="1662730"/>
            <a:ext cx="7467600" cy="3951337"/>
          </a:xfrm>
        </p:spPr>
        <p:txBody>
          <a:bodyPr>
            <a:normAutofit/>
          </a:bodyPr>
          <a:lstStyle/>
          <a:p>
            <a:pPr marL="0" indent="0">
              <a:buNone/>
            </a:pPr>
            <a:r>
              <a:rPr lang="en-US" dirty="0" smtClean="0"/>
              <a:t>Students will need:</a:t>
            </a:r>
          </a:p>
          <a:p>
            <a:pPr marL="0" indent="0">
              <a:buNone/>
            </a:pPr>
            <a:r>
              <a:rPr lang="en-US" dirty="0"/>
              <a:t>	</a:t>
            </a:r>
            <a:r>
              <a:rPr lang="en-US" dirty="0" smtClean="0"/>
              <a:t>- drawing of rectangular figure prism figures</a:t>
            </a:r>
          </a:p>
          <a:p>
            <a:pPr marL="0" indent="0">
              <a:buNone/>
            </a:pPr>
            <a:r>
              <a:rPr lang="en-US" dirty="0"/>
              <a:t>	</a:t>
            </a:r>
            <a:r>
              <a:rPr lang="en-US" dirty="0" smtClean="0"/>
              <a:t>- centimeter cubes (various colors if possible)</a:t>
            </a:r>
          </a:p>
          <a:p>
            <a:pPr marL="0" indent="0">
              <a:buNone/>
            </a:pPr>
            <a:r>
              <a:rPr lang="en-US" dirty="0"/>
              <a:t>	</a:t>
            </a:r>
            <a:r>
              <a:rPr lang="en-US" dirty="0" smtClean="0"/>
              <a:t>- dot paper</a:t>
            </a:r>
          </a:p>
          <a:p>
            <a:pPr marL="0" indent="0">
              <a:buNone/>
            </a:pPr>
            <a:endParaRPr lang="en-US" dirty="0"/>
          </a:p>
        </p:txBody>
      </p:sp>
      <p:sp>
        <p:nvSpPr>
          <p:cNvPr id="5" name="Title 2"/>
          <p:cNvSpPr txBox="1">
            <a:spLocks/>
          </p:cNvSpPr>
          <p:nvPr/>
        </p:nvSpPr>
        <p:spPr>
          <a:xfrm>
            <a:off x="549111" y="115703"/>
            <a:ext cx="3569268" cy="44525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dirty="0" smtClean="0"/>
              <a:t>Concept Development</a:t>
            </a:r>
            <a:endParaRPr lang="en-US" sz="2000" dirty="0"/>
          </a:p>
        </p:txBody>
      </p:sp>
    </p:spTree>
    <p:extLst>
      <p:ext uri="{BB962C8B-B14F-4D97-AF65-F5344CB8AC3E}">
        <p14:creationId xmlns:p14="http://schemas.microsoft.com/office/powerpoint/2010/main" val="6347265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4" y="817583"/>
            <a:ext cx="3554331" cy="484603"/>
          </a:xfrm>
        </p:spPr>
        <p:txBody>
          <a:bodyPr>
            <a:normAutofit fontScale="90000"/>
          </a:bodyPr>
          <a:lstStyle/>
          <a:p>
            <a:r>
              <a:rPr lang="en-US" dirty="0" smtClean="0"/>
              <a:t>Problem 1</a:t>
            </a:r>
            <a:endParaRPr lang="en-US" dirty="0"/>
          </a:p>
        </p:txBody>
      </p:sp>
      <p:sp>
        <p:nvSpPr>
          <p:cNvPr id="3" name="Content Placeholder 2"/>
          <p:cNvSpPr>
            <a:spLocks noGrp="1"/>
          </p:cNvSpPr>
          <p:nvPr>
            <p:ph idx="1"/>
          </p:nvPr>
        </p:nvSpPr>
        <p:spPr>
          <a:xfrm>
            <a:off x="939452" y="1979352"/>
            <a:ext cx="3941965" cy="3603812"/>
          </a:xfrm>
        </p:spPr>
        <p:txBody>
          <a:bodyPr>
            <a:normAutofit fontScale="92500" lnSpcReduction="10000"/>
          </a:bodyPr>
          <a:lstStyle/>
          <a:p>
            <a:pPr marL="0" indent="0">
              <a:buNone/>
            </a:pPr>
            <a:r>
              <a:rPr lang="en-US" u="sng" dirty="0" smtClean="0"/>
              <a:t>Partner </a:t>
            </a:r>
            <a:r>
              <a:rPr lang="en-US" u="sng" dirty="0" smtClean="0"/>
              <a:t>A- </a:t>
            </a:r>
            <a:r>
              <a:rPr lang="en-US" dirty="0" smtClean="0"/>
              <a:t>use one color cube to build a structure that is 3cm by 2cm by 2cm</a:t>
            </a:r>
          </a:p>
          <a:p>
            <a:pPr marL="0" indent="0">
              <a:buNone/>
            </a:pPr>
            <a:endParaRPr lang="en-US" dirty="0"/>
          </a:p>
          <a:p>
            <a:pPr marL="0" indent="0">
              <a:buNone/>
            </a:pPr>
            <a:r>
              <a:rPr lang="en-US" u="sng" dirty="0" smtClean="0"/>
              <a:t>Partner B- </a:t>
            </a:r>
            <a:r>
              <a:rPr lang="en-US" dirty="0" smtClean="0"/>
              <a:t>use a different color to build a cube that is 2cm long on every side</a:t>
            </a:r>
          </a:p>
          <a:p>
            <a:pPr marL="0" indent="0">
              <a:buNone/>
            </a:pPr>
            <a:endParaRPr lang="en-US" dirty="0"/>
          </a:p>
          <a:p>
            <a:pPr marL="0" indent="0">
              <a:buNone/>
            </a:pPr>
            <a:r>
              <a:rPr lang="en-US" dirty="0" smtClean="0"/>
              <a:t>Record the volume of your structures.</a:t>
            </a:r>
            <a:endParaRPr lang="en-US" dirty="0"/>
          </a:p>
        </p:txBody>
      </p:sp>
      <p:pic>
        <p:nvPicPr>
          <p:cNvPr id="5" name="Picture 4"/>
          <p:cNvPicPr>
            <a:picLocks noChangeAspect="1"/>
          </p:cNvPicPr>
          <p:nvPr/>
        </p:nvPicPr>
        <p:blipFill>
          <a:blip r:embed="rId2"/>
          <a:stretch>
            <a:fillRect/>
          </a:stretch>
        </p:blipFill>
        <p:spPr>
          <a:xfrm>
            <a:off x="4881417" y="890495"/>
            <a:ext cx="3371269" cy="2177714"/>
          </a:xfrm>
          <a:prstGeom prst="rect">
            <a:avLst/>
          </a:prstGeom>
        </p:spPr>
      </p:pic>
      <p:sp>
        <p:nvSpPr>
          <p:cNvPr id="6" name="Content Placeholder 2"/>
          <p:cNvSpPr txBox="1">
            <a:spLocks/>
          </p:cNvSpPr>
          <p:nvPr/>
        </p:nvSpPr>
        <p:spPr>
          <a:xfrm>
            <a:off x="5285984" y="3181611"/>
            <a:ext cx="2966702" cy="2829526"/>
          </a:xfrm>
          <a:prstGeom prst="rect">
            <a:avLst/>
          </a:prstGeom>
        </p:spPr>
        <p:txBody>
          <a:bodyPr vert="horz" lIns="91440" tIns="45720" rIns="91440" bIns="45720" rtlCol="0" anchor="t">
            <a:normAutofit fontScale="92500"/>
          </a:bodyPr>
          <a:lst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a:lstStyle>
          <a:p>
            <a:pPr marL="0" indent="0">
              <a:buFont typeface="Brush Script MT" pitchFamily="66" charset="0"/>
              <a:buNone/>
            </a:pPr>
            <a:r>
              <a:rPr lang="en-US" b="1" dirty="0" smtClean="0">
                <a:solidFill>
                  <a:srgbClr val="7030A0"/>
                </a:solidFill>
                <a:latin typeface="Batang" panose="02030600000101010101" pitchFamily="18" charset="-127"/>
                <a:ea typeface="Batang" panose="02030600000101010101" pitchFamily="18" charset="-127"/>
                <a:cs typeface="Arial" panose="020B0604020202020204" pitchFamily="34" charset="0"/>
              </a:rPr>
              <a:t>Keeping the original dimensions, how could you combine the two structures you’ve built? Turn and talk. Find the volume of your new structure.</a:t>
            </a:r>
            <a:endParaRPr lang="en-US" b="1" dirty="0">
              <a:solidFill>
                <a:srgbClr val="7030A0"/>
              </a:solidFill>
              <a:latin typeface="Batang" panose="02030600000101010101" pitchFamily="18" charset="-127"/>
              <a:ea typeface="Batang" panose="02030600000101010101" pitchFamily="18" charset="-127"/>
              <a:cs typeface="Arial" panose="020B0604020202020204" pitchFamily="34" charset="0"/>
            </a:endParaRPr>
          </a:p>
        </p:txBody>
      </p:sp>
    </p:spTree>
    <p:extLst>
      <p:ext uri="{BB962C8B-B14F-4D97-AF65-F5344CB8AC3E}">
        <p14:creationId xmlns:p14="http://schemas.microsoft.com/office/powerpoint/2010/main" val="309371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4" y="817583"/>
            <a:ext cx="3887966" cy="506128"/>
          </a:xfrm>
        </p:spPr>
        <p:txBody>
          <a:bodyPr>
            <a:normAutofit fontScale="90000"/>
          </a:bodyPr>
          <a:lstStyle/>
          <a:p>
            <a:r>
              <a:rPr lang="en-US" sz="3200" dirty="0" smtClean="0"/>
              <a:t>Problem 1- Possible Combinations</a:t>
            </a:r>
            <a:endParaRPr lang="en-US" sz="3200" dirty="0"/>
          </a:p>
        </p:txBody>
      </p:sp>
      <p:sp>
        <p:nvSpPr>
          <p:cNvPr id="3" name="Content Placeholder 2"/>
          <p:cNvSpPr>
            <a:spLocks noGrp="1"/>
          </p:cNvSpPr>
          <p:nvPr>
            <p:ph idx="1"/>
          </p:nvPr>
        </p:nvSpPr>
        <p:spPr>
          <a:xfrm>
            <a:off x="5326741" y="784467"/>
            <a:ext cx="2497521" cy="1259969"/>
          </a:xfrm>
        </p:spPr>
        <p:txBody>
          <a:bodyPr/>
          <a:lstStyle/>
          <a:p>
            <a:pPr marL="0" indent="0">
              <a:buNone/>
            </a:pPr>
            <a:r>
              <a:rPr lang="en-US" dirty="0" smtClean="0">
                <a:solidFill>
                  <a:srgbClr val="FF6600"/>
                </a:solidFill>
              </a:rPr>
              <a:t>Do your structures match any of these… </a:t>
            </a:r>
            <a:r>
              <a:rPr lang="en-US" dirty="0" smtClean="0">
                <a:solidFill>
                  <a:srgbClr val="FF6600"/>
                </a:solidFill>
                <a:sym typeface="Wingdings"/>
              </a:rPr>
              <a:t> </a:t>
            </a:r>
            <a:endParaRPr lang="en-US" dirty="0">
              <a:solidFill>
                <a:srgbClr val="FF6600"/>
              </a:solidFill>
            </a:endParaRPr>
          </a:p>
        </p:txBody>
      </p:sp>
      <p:pic>
        <p:nvPicPr>
          <p:cNvPr id="4" name="Picture 3"/>
          <p:cNvPicPr>
            <a:picLocks noChangeAspect="1"/>
          </p:cNvPicPr>
          <p:nvPr/>
        </p:nvPicPr>
        <p:blipFill>
          <a:blip r:embed="rId2"/>
          <a:stretch>
            <a:fillRect/>
          </a:stretch>
        </p:blipFill>
        <p:spPr>
          <a:xfrm>
            <a:off x="902637" y="2141607"/>
            <a:ext cx="2095500" cy="1498600"/>
          </a:xfrm>
          <a:prstGeom prst="rect">
            <a:avLst/>
          </a:prstGeom>
        </p:spPr>
      </p:pic>
      <p:pic>
        <p:nvPicPr>
          <p:cNvPr id="5" name="Picture 4"/>
          <p:cNvPicPr>
            <a:picLocks noChangeAspect="1"/>
          </p:cNvPicPr>
          <p:nvPr/>
        </p:nvPicPr>
        <p:blipFill>
          <a:blip r:embed="rId3"/>
          <a:stretch>
            <a:fillRect/>
          </a:stretch>
        </p:blipFill>
        <p:spPr>
          <a:xfrm>
            <a:off x="3519626" y="1818292"/>
            <a:ext cx="1676400" cy="2209800"/>
          </a:xfrm>
          <a:prstGeom prst="rect">
            <a:avLst/>
          </a:prstGeom>
        </p:spPr>
      </p:pic>
      <p:pic>
        <p:nvPicPr>
          <p:cNvPr id="6" name="Picture 5"/>
          <p:cNvPicPr>
            <a:picLocks noChangeAspect="1"/>
          </p:cNvPicPr>
          <p:nvPr/>
        </p:nvPicPr>
        <p:blipFill>
          <a:blip r:embed="rId4"/>
          <a:stretch>
            <a:fillRect/>
          </a:stretch>
        </p:blipFill>
        <p:spPr>
          <a:xfrm>
            <a:off x="902637" y="4533900"/>
            <a:ext cx="1727200" cy="1625600"/>
          </a:xfrm>
          <a:prstGeom prst="rect">
            <a:avLst/>
          </a:prstGeom>
        </p:spPr>
      </p:pic>
      <p:pic>
        <p:nvPicPr>
          <p:cNvPr id="7" name="Picture 6"/>
          <p:cNvPicPr>
            <a:picLocks noChangeAspect="1"/>
          </p:cNvPicPr>
          <p:nvPr/>
        </p:nvPicPr>
        <p:blipFill>
          <a:blip r:embed="rId5"/>
          <a:stretch>
            <a:fillRect/>
          </a:stretch>
        </p:blipFill>
        <p:spPr>
          <a:xfrm>
            <a:off x="3633926" y="4406900"/>
            <a:ext cx="1562100" cy="1752600"/>
          </a:xfrm>
          <a:prstGeom prst="rect">
            <a:avLst/>
          </a:prstGeom>
        </p:spPr>
      </p:pic>
      <p:pic>
        <p:nvPicPr>
          <p:cNvPr id="8" name="Picture 7"/>
          <p:cNvPicPr>
            <a:picLocks noChangeAspect="1"/>
          </p:cNvPicPr>
          <p:nvPr/>
        </p:nvPicPr>
        <p:blipFill>
          <a:blip r:embed="rId6"/>
          <a:stretch>
            <a:fillRect/>
          </a:stretch>
        </p:blipFill>
        <p:spPr>
          <a:xfrm>
            <a:off x="6046262" y="2141607"/>
            <a:ext cx="1778000" cy="2006600"/>
          </a:xfrm>
          <a:prstGeom prst="rect">
            <a:avLst/>
          </a:prstGeom>
        </p:spPr>
      </p:pic>
      <p:pic>
        <p:nvPicPr>
          <p:cNvPr id="9" name="Picture 8"/>
          <p:cNvPicPr>
            <a:picLocks noChangeAspect="1"/>
          </p:cNvPicPr>
          <p:nvPr/>
        </p:nvPicPr>
        <p:blipFill>
          <a:blip r:embed="rId7"/>
          <a:stretch>
            <a:fillRect/>
          </a:stretch>
        </p:blipFill>
        <p:spPr>
          <a:xfrm>
            <a:off x="6274799" y="4368800"/>
            <a:ext cx="1803400" cy="1790700"/>
          </a:xfrm>
          <a:prstGeom prst="rect">
            <a:avLst/>
          </a:prstGeom>
        </p:spPr>
      </p:pic>
      <p:sp>
        <p:nvSpPr>
          <p:cNvPr id="10" name="TextBox 9"/>
          <p:cNvSpPr txBox="1"/>
          <p:nvPr/>
        </p:nvSpPr>
        <p:spPr>
          <a:xfrm>
            <a:off x="1277655" y="3887569"/>
            <a:ext cx="6800544" cy="646331"/>
          </a:xfrm>
          <a:prstGeom prst="rect">
            <a:avLst/>
          </a:prstGeom>
          <a:noFill/>
        </p:spPr>
        <p:txBody>
          <a:bodyPr wrap="square" rtlCol="0">
            <a:spAutoFit/>
          </a:bodyPr>
          <a:lstStyle/>
          <a:p>
            <a:r>
              <a:rPr lang="en-US" b="1" dirty="0" smtClean="0"/>
              <a:t>No matter which structure you built…… does the volume change? Why or why not?</a:t>
            </a:r>
            <a:endParaRPr lang="en-US" b="1" dirty="0"/>
          </a:p>
        </p:txBody>
      </p:sp>
    </p:spTree>
    <p:extLst>
      <p:ext uri="{BB962C8B-B14F-4D97-AF65-F5344CB8AC3E}">
        <p14:creationId xmlns:p14="http://schemas.microsoft.com/office/powerpoint/2010/main" val="242150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817583"/>
            <a:ext cx="3651193" cy="656794"/>
          </a:xfrm>
        </p:spPr>
        <p:txBody>
          <a:bodyPr>
            <a:normAutofit fontScale="90000"/>
          </a:bodyPr>
          <a:lstStyle/>
          <a:p>
            <a:r>
              <a:rPr lang="en-US" dirty="0" smtClean="0"/>
              <a:t>Problem 2</a:t>
            </a:r>
            <a:endParaRPr lang="en-US" dirty="0"/>
          </a:p>
        </p:txBody>
      </p:sp>
      <p:sp>
        <p:nvSpPr>
          <p:cNvPr id="3" name="Content Placeholder 2"/>
          <p:cNvSpPr>
            <a:spLocks noGrp="1"/>
          </p:cNvSpPr>
          <p:nvPr>
            <p:ph idx="1"/>
          </p:nvPr>
        </p:nvSpPr>
        <p:spPr>
          <a:xfrm>
            <a:off x="1463040" y="1691014"/>
            <a:ext cx="2783283" cy="4032055"/>
          </a:xfrm>
        </p:spPr>
        <p:txBody>
          <a:bodyPr>
            <a:normAutofit/>
          </a:bodyPr>
          <a:lstStyle/>
          <a:p>
            <a:pPr marL="0" indent="0">
              <a:buNone/>
            </a:pPr>
            <a:r>
              <a:rPr lang="en-US" dirty="0" smtClean="0"/>
              <a:t>What is the volume of this prism?</a:t>
            </a:r>
          </a:p>
          <a:p>
            <a:pPr marL="0" indent="0">
              <a:buNone/>
            </a:pPr>
            <a:endParaRPr lang="en-US" dirty="0"/>
          </a:p>
          <a:p>
            <a:pPr marL="0" indent="0">
              <a:buNone/>
            </a:pPr>
            <a:r>
              <a:rPr lang="en-US" dirty="0" smtClean="0"/>
              <a:t>Imagine another prism identical to this one. If we glued them together to make a bigger prism, how could we find the volume?</a:t>
            </a:r>
            <a:endParaRPr lang="en-US" dirty="0"/>
          </a:p>
        </p:txBody>
      </p:sp>
      <p:sp>
        <p:nvSpPr>
          <p:cNvPr id="4" name="Cube 3"/>
          <p:cNvSpPr/>
          <p:nvPr/>
        </p:nvSpPr>
        <p:spPr>
          <a:xfrm>
            <a:off x="5273458" y="1878904"/>
            <a:ext cx="1365337" cy="2129425"/>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5536504" y="4036605"/>
            <a:ext cx="532356" cy="369332"/>
          </a:xfrm>
          <a:prstGeom prst="rect">
            <a:avLst/>
          </a:prstGeom>
          <a:noFill/>
        </p:spPr>
        <p:txBody>
          <a:bodyPr wrap="square" rtlCol="0">
            <a:spAutoFit/>
          </a:bodyPr>
          <a:lstStyle/>
          <a:p>
            <a:r>
              <a:rPr lang="en-US" dirty="0" smtClean="0"/>
              <a:t>3m</a:t>
            </a:r>
            <a:endParaRPr lang="en-US" dirty="0"/>
          </a:p>
        </p:txBody>
      </p:sp>
      <p:sp>
        <p:nvSpPr>
          <p:cNvPr id="6" name="TextBox 5"/>
          <p:cNvSpPr txBox="1"/>
          <p:nvPr/>
        </p:nvSpPr>
        <p:spPr>
          <a:xfrm>
            <a:off x="6503096" y="3708076"/>
            <a:ext cx="532356" cy="369332"/>
          </a:xfrm>
          <a:prstGeom prst="rect">
            <a:avLst/>
          </a:prstGeom>
          <a:noFill/>
        </p:spPr>
        <p:txBody>
          <a:bodyPr wrap="square" rtlCol="0">
            <a:spAutoFit/>
          </a:bodyPr>
          <a:lstStyle/>
          <a:p>
            <a:r>
              <a:rPr lang="en-US" dirty="0" smtClean="0"/>
              <a:t>2m</a:t>
            </a:r>
            <a:endParaRPr lang="en-US" dirty="0"/>
          </a:p>
        </p:txBody>
      </p:sp>
      <p:sp>
        <p:nvSpPr>
          <p:cNvPr id="7" name="TextBox 6"/>
          <p:cNvSpPr txBox="1"/>
          <p:nvPr/>
        </p:nvSpPr>
        <p:spPr>
          <a:xfrm>
            <a:off x="6638795" y="2574284"/>
            <a:ext cx="532356" cy="369332"/>
          </a:xfrm>
          <a:prstGeom prst="rect">
            <a:avLst/>
          </a:prstGeom>
          <a:noFill/>
        </p:spPr>
        <p:txBody>
          <a:bodyPr wrap="square" rtlCol="0">
            <a:spAutoFit/>
          </a:bodyPr>
          <a:lstStyle/>
          <a:p>
            <a:r>
              <a:rPr lang="en-US" dirty="0"/>
              <a:t>7</a:t>
            </a:r>
            <a:r>
              <a:rPr lang="en-US" dirty="0" smtClean="0"/>
              <a:t>m</a:t>
            </a:r>
            <a:endParaRPr lang="en-US" dirty="0"/>
          </a:p>
        </p:txBody>
      </p:sp>
    </p:spTree>
    <p:extLst>
      <p:ext uri="{BB962C8B-B14F-4D97-AF65-F5344CB8AC3E}">
        <p14:creationId xmlns:p14="http://schemas.microsoft.com/office/powerpoint/2010/main" val="181451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80">
                                          <p:stCondLst>
                                            <p:cond delay="0"/>
                                          </p:stCondLst>
                                        </p:cTn>
                                        <p:tgtEl>
                                          <p:spTgt spid="3">
                                            <p:txEl>
                                              <p:pRg st="2" end="2"/>
                                            </p:txEl>
                                          </p:spTgt>
                                        </p:tgtEl>
                                      </p:cBhvr>
                                    </p:animEffect>
                                    <p:anim calcmode="lin" valueType="num">
                                      <p:cBhvr>
                                        <p:cTn id="8"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2" end="2"/>
                                            </p:txEl>
                                          </p:spTgt>
                                        </p:tgtEl>
                                      </p:cBhvr>
                                      <p:to x="100000" y="60000"/>
                                    </p:animScale>
                                    <p:animScale>
                                      <p:cBhvr>
                                        <p:cTn id="14" dur="166" decel="50000">
                                          <p:stCondLst>
                                            <p:cond delay="676"/>
                                          </p:stCondLst>
                                        </p:cTn>
                                        <p:tgtEl>
                                          <p:spTgt spid="3">
                                            <p:txEl>
                                              <p:pRg st="2" end="2"/>
                                            </p:txEl>
                                          </p:spTgt>
                                        </p:tgtEl>
                                      </p:cBhvr>
                                      <p:to x="100000" y="100000"/>
                                    </p:animScale>
                                    <p:animScale>
                                      <p:cBhvr>
                                        <p:cTn id="15" dur="26">
                                          <p:stCondLst>
                                            <p:cond delay="1312"/>
                                          </p:stCondLst>
                                        </p:cTn>
                                        <p:tgtEl>
                                          <p:spTgt spid="3">
                                            <p:txEl>
                                              <p:pRg st="2" end="2"/>
                                            </p:txEl>
                                          </p:spTgt>
                                        </p:tgtEl>
                                      </p:cBhvr>
                                      <p:to x="100000" y="80000"/>
                                    </p:animScale>
                                    <p:animScale>
                                      <p:cBhvr>
                                        <p:cTn id="16" dur="166" decel="50000">
                                          <p:stCondLst>
                                            <p:cond delay="1338"/>
                                          </p:stCondLst>
                                        </p:cTn>
                                        <p:tgtEl>
                                          <p:spTgt spid="3">
                                            <p:txEl>
                                              <p:pRg st="2" end="2"/>
                                            </p:txEl>
                                          </p:spTgt>
                                        </p:tgtEl>
                                      </p:cBhvr>
                                      <p:to x="100000" y="100000"/>
                                    </p:animScale>
                                    <p:animScale>
                                      <p:cBhvr>
                                        <p:cTn id="17" dur="26">
                                          <p:stCondLst>
                                            <p:cond delay="1642"/>
                                          </p:stCondLst>
                                        </p:cTn>
                                        <p:tgtEl>
                                          <p:spTgt spid="3">
                                            <p:txEl>
                                              <p:pRg st="2" end="2"/>
                                            </p:txEl>
                                          </p:spTgt>
                                        </p:tgtEl>
                                      </p:cBhvr>
                                      <p:to x="100000" y="90000"/>
                                    </p:animScale>
                                    <p:animScale>
                                      <p:cBhvr>
                                        <p:cTn id="18" dur="166" decel="50000">
                                          <p:stCondLst>
                                            <p:cond delay="1668"/>
                                          </p:stCondLst>
                                        </p:cTn>
                                        <p:tgtEl>
                                          <p:spTgt spid="3">
                                            <p:txEl>
                                              <p:pRg st="2" end="2"/>
                                            </p:txEl>
                                          </p:spTgt>
                                        </p:tgtEl>
                                      </p:cBhvr>
                                      <p:to x="100000" y="100000"/>
                                    </p:animScale>
                                    <p:animScale>
                                      <p:cBhvr>
                                        <p:cTn id="19" dur="26">
                                          <p:stCondLst>
                                            <p:cond delay="1808"/>
                                          </p:stCondLst>
                                        </p:cTn>
                                        <p:tgtEl>
                                          <p:spTgt spid="3">
                                            <p:txEl>
                                              <p:pRg st="2" end="2"/>
                                            </p:txEl>
                                          </p:spTgt>
                                        </p:tgtEl>
                                      </p:cBhvr>
                                      <p:to x="100000" y="95000"/>
                                    </p:animScale>
                                    <p:animScale>
                                      <p:cBhvr>
                                        <p:cTn id="20"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617166"/>
            <a:ext cx="3651193" cy="656794"/>
          </a:xfrm>
        </p:spPr>
        <p:txBody>
          <a:bodyPr>
            <a:normAutofit fontScale="90000"/>
          </a:bodyPr>
          <a:lstStyle/>
          <a:p>
            <a:r>
              <a:rPr lang="en-US" dirty="0" smtClean="0"/>
              <a:t>Problem 3</a:t>
            </a:r>
            <a:endParaRPr lang="en-US" dirty="0"/>
          </a:p>
        </p:txBody>
      </p:sp>
      <p:sp>
        <p:nvSpPr>
          <p:cNvPr id="3" name="Content Placeholder 2"/>
          <p:cNvSpPr>
            <a:spLocks noGrp="1"/>
          </p:cNvSpPr>
          <p:nvPr>
            <p:ph idx="1"/>
          </p:nvPr>
        </p:nvSpPr>
        <p:spPr>
          <a:xfrm>
            <a:off x="924422" y="1247573"/>
            <a:ext cx="7217496" cy="844274"/>
          </a:xfrm>
        </p:spPr>
        <p:txBody>
          <a:bodyPr>
            <a:normAutofit fontScale="92500"/>
          </a:bodyPr>
          <a:lstStyle/>
          <a:p>
            <a:pPr marL="0" indent="0">
              <a:buNone/>
            </a:pPr>
            <a:r>
              <a:rPr lang="en-US" dirty="0" smtClean="0"/>
              <a:t>There are a lot of markings on this figure.  We’ll need to be careful that we use the right ones when we find the volume.</a:t>
            </a:r>
            <a:endParaRPr lang="en-US" dirty="0"/>
          </a:p>
        </p:txBody>
      </p:sp>
      <p:sp>
        <p:nvSpPr>
          <p:cNvPr id="4" name="Content Placeholder 2"/>
          <p:cNvSpPr txBox="1">
            <a:spLocks/>
          </p:cNvSpPr>
          <p:nvPr/>
        </p:nvSpPr>
        <p:spPr>
          <a:xfrm>
            <a:off x="1095023" y="2339423"/>
            <a:ext cx="2507710" cy="2984137"/>
          </a:xfrm>
          <a:prstGeom prst="rect">
            <a:avLst/>
          </a:prstGeom>
        </p:spPr>
        <p:txBody>
          <a:bodyPr vert="horz" lIns="91440" tIns="45720" rIns="91440" bIns="45720" rtlCol="0" anchor="t">
            <a:normAutofit/>
          </a:bodyPr>
          <a:lst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a:lstStyle>
          <a:p>
            <a:pPr marL="0" indent="0">
              <a:buFont typeface="Brush Script MT" pitchFamily="66" charset="0"/>
              <a:buNone/>
            </a:pPr>
            <a:r>
              <a:rPr lang="en-US" dirty="0"/>
              <a:t>F</a:t>
            </a:r>
            <a:r>
              <a:rPr lang="en-US" dirty="0" smtClean="0"/>
              <a:t>ind the volume of the bottom box.</a:t>
            </a:r>
          </a:p>
          <a:p>
            <a:pPr marL="0" indent="0">
              <a:buFont typeface="Brush Script MT" pitchFamily="66" charset="0"/>
              <a:buNone/>
            </a:pPr>
            <a:endParaRPr lang="en-US" dirty="0"/>
          </a:p>
          <a:p>
            <a:pPr marL="0" indent="0">
              <a:buFont typeface="Brush Script MT" pitchFamily="66" charset="0"/>
              <a:buNone/>
            </a:pPr>
            <a:r>
              <a:rPr lang="en-US" dirty="0" smtClean="0"/>
              <a:t>What is the volume of the top box?</a:t>
            </a:r>
            <a:endParaRPr lang="en-US" dirty="0"/>
          </a:p>
        </p:txBody>
      </p:sp>
      <p:sp>
        <p:nvSpPr>
          <p:cNvPr id="5" name="Cube 4"/>
          <p:cNvSpPr/>
          <p:nvPr/>
        </p:nvSpPr>
        <p:spPr>
          <a:xfrm>
            <a:off x="4509370" y="3831491"/>
            <a:ext cx="2167003" cy="117892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ube 5"/>
          <p:cNvSpPr/>
          <p:nvPr/>
        </p:nvSpPr>
        <p:spPr>
          <a:xfrm>
            <a:off x="5210825" y="3219189"/>
            <a:ext cx="1421706" cy="918088"/>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060515" y="5075840"/>
            <a:ext cx="532356" cy="369332"/>
          </a:xfrm>
          <a:prstGeom prst="rect">
            <a:avLst/>
          </a:prstGeom>
          <a:noFill/>
        </p:spPr>
        <p:txBody>
          <a:bodyPr wrap="square" rtlCol="0">
            <a:spAutoFit/>
          </a:bodyPr>
          <a:lstStyle/>
          <a:p>
            <a:r>
              <a:rPr lang="en-US" dirty="0" smtClean="0"/>
              <a:t>6in</a:t>
            </a:r>
            <a:endParaRPr lang="en-US" dirty="0"/>
          </a:p>
        </p:txBody>
      </p:sp>
      <p:sp>
        <p:nvSpPr>
          <p:cNvPr id="8" name="TextBox 7"/>
          <p:cNvSpPr txBox="1"/>
          <p:nvPr/>
        </p:nvSpPr>
        <p:spPr>
          <a:xfrm>
            <a:off x="6488481" y="4778097"/>
            <a:ext cx="532356" cy="369332"/>
          </a:xfrm>
          <a:prstGeom prst="rect">
            <a:avLst/>
          </a:prstGeom>
          <a:noFill/>
        </p:spPr>
        <p:txBody>
          <a:bodyPr wrap="square" rtlCol="0">
            <a:spAutoFit/>
          </a:bodyPr>
          <a:lstStyle/>
          <a:p>
            <a:r>
              <a:rPr lang="en-US" dirty="0" smtClean="0"/>
              <a:t>5in</a:t>
            </a:r>
            <a:endParaRPr lang="en-US" dirty="0"/>
          </a:p>
        </p:txBody>
      </p:sp>
      <p:sp>
        <p:nvSpPr>
          <p:cNvPr id="9" name="TextBox 8"/>
          <p:cNvSpPr txBox="1"/>
          <p:nvPr/>
        </p:nvSpPr>
        <p:spPr>
          <a:xfrm>
            <a:off x="6754659" y="4115449"/>
            <a:ext cx="532356" cy="369332"/>
          </a:xfrm>
          <a:prstGeom prst="rect">
            <a:avLst/>
          </a:prstGeom>
          <a:noFill/>
        </p:spPr>
        <p:txBody>
          <a:bodyPr wrap="square" rtlCol="0">
            <a:spAutoFit/>
          </a:bodyPr>
          <a:lstStyle/>
          <a:p>
            <a:r>
              <a:rPr lang="en-US" dirty="0" smtClean="0"/>
              <a:t>4in</a:t>
            </a:r>
            <a:endParaRPr lang="en-US" dirty="0"/>
          </a:p>
        </p:txBody>
      </p:sp>
      <p:sp>
        <p:nvSpPr>
          <p:cNvPr id="10" name="TextBox 9"/>
          <p:cNvSpPr txBox="1"/>
          <p:nvPr/>
        </p:nvSpPr>
        <p:spPr>
          <a:xfrm>
            <a:off x="6695162" y="3325115"/>
            <a:ext cx="532356" cy="369332"/>
          </a:xfrm>
          <a:prstGeom prst="rect">
            <a:avLst/>
          </a:prstGeom>
          <a:noFill/>
        </p:spPr>
        <p:txBody>
          <a:bodyPr wrap="square" rtlCol="0">
            <a:spAutoFit/>
          </a:bodyPr>
          <a:lstStyle/>
          <a:p>
            <a:r>
              <a:rPr lang="en-US" dirty="0" smtClean="0"/>
              <a:t>2in</a:t>
            </a:r>
            <a:endParaRPr lang="en-US" dirty="0"/>
          </a:p>
        </p:txBody>
      </p:sp>
      <p:sp>
        <p:nvSpPr>
          <p:cNvPr id="11" name="TextBox 10"/>
          <p:cNvSpPr txBox="1"/>
          <p:nvPr/>
        </p:nvSpPr>
        <p:spPr>
          <a:xfrm>
            <a:off x="5536504" y="4221271"/>
            <a:ext cx="532356" cy="369332"/>
          </a:xfrm>
          <a:prstGeom prst="rect">
            <a:avLst/>
          </a:prstGeom>
          <a:noFill/>
        </p:spPr>
        <p:txBody>
          <a:bodyPr wrap="square" rtlCol="0">
            <a:spAutoFit/>
          </a:bodyPr>
          <a:lstStyle/>
          <a:p>
            <a:r>
              <a:rPr lang="en-US" dirty="0" smtClean="0"/>
              <a:t>3in</a:t>
            </a:r>
            <a:endParaRPr lang="en-US" dirty="0"/>
          </a:p>
        </p:txBody>
      </p:sp>
      <p:cxnSp>
        <p:nvCxnSpPr>
          <p:cNvPr id="13" name="Straight Arrow Connector 12"/>
          <p:cNvCxnSpPr/>
          <p:nvPr/>
        </p:nvCxnSpPr>
        <p:spPr>
          <a:xfrm>
            <a:off x="5210825" y="4221271"/>
            <a:ext cx="1139871" cy="0"/>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1966586" y="3219189"/>
            <a:ext cx="2542784" cy="369332"/>
          </a:xfrm>
          <a:prstGeom prst="rect">
            <a:avLst/>
          </a:prstGeom>
          <a:noFill/>
        </p:spPr>
        <p:txBody>
          <a:bodyPr wrap="square" rtlCol="0">
            <a:spAutoFit/>
          </a:bodyPr>
          <a:lstStyle/>
          <a:p>
            <a:r>
              <a:rPr lang="en-US" b="1" dirty="0" smtClean="0">
                <a:solidFill>
                  <a:srgbClr val="7030A0"/>
                </a:solidFill>
              </a:rPr>
              <a:t>6in x 5in x 4in = 120 in</a:t>
            </a:r>
            <a:r>
              <a:rPr lang="en-US" b="1" baseline="30000" dirty="0" smtClean="0">
                <a:solidFill>
                  <a:srgbClr val="7030A0"/>
                </a:solidFill>
              </a:rPr>
              <a:t>3</a:t>
            </a:r>
            <a:endParaRPr lang="en-US" b="1" dirty="0">
              <a:solidFill>
                <a:srgbClr val="7030A0"/>
              </a:solidFill>
            </a:endParaRPr>
          </a:p>
        </p:txBody>
      </p:sp>
      <p:sp>
        <p:nvSpPr>
          <p:cNvPr id="16" name="TextBox 15"/>
          <p:cNvSpPr txBox="1"/>
          <p:nvPr/>
        </p:nvSpPr>
        <p:spPr>
          <a:xfrm>
            <a:off x="2041742" y="5122007"/>
            <a:ext cx="2704473" cy="923330"/>
          </a:xfrm>
          <a:prstGeom prst="rect">
            <a:avLst/>
          </a:prstGeom>
          <a:noFill/>
        </p:spPr>
        <p:txBody>
          <a:bodyPr wrap="square" rtlCol="0">
            <a:spAutoFit/>
          </a:bodyPr>
          <a:lstStyle/>
          <a:p>
            <a:r>
              <a:rPr lang="en-US" b="1" dirty="0" smtClean="0">
                <a:solidFill>
                  <a:srgbClr val="7030A0"/>
                </a:solidFill>
              </a:rPr>
              <a:t>3in x </a:t>
            </a:r>
            <a:r>
              <a:rPr lang="en-US" b="1" dirty="0" smtClean="0">
                <a:solidFill>
                  <a:srgbClr val="FF0000"/>
                </a:solidFill>
              </a:rPr>
              <a:t>__</a:t>
            </a:r>
            <a:r>
              <a:rPr lang="en-US" b="1" u="sng" dirty="0" smtClean="0">
                <a:solidFill>
                  <a:srgbClr val="FF0000"/>
                </a:solidFill>
              </a:rPr>
              <a:t>??__</a:t>
            </a:r>
            <a:r>
              <a:rPr lang="en-US" b="1" dirty="0" smtClean="0">
                <a:solidFill>
                  <a:srgbClr val="FF0000"/>
                </a:solidFill>
              </a:rPr>
              <a:t> </a:t>
            </a:r>
            <a:r>
              <a:rPr lang="en-US" b="1" dirty="0" smtClean="0">
                <a:solidFill>
                  <a:srgbClr val="7030A0"/>
                </a:solidFill>
              </a:rPr>
              <a:t>X 2in</a:t>
            </a:r>
          </a:p>
          <a:p>
            <a:endParaRPr lang="en-US" b="1" dirty="0" smtClean="0">
              <a:solidFill>
                <a:srgbClr val="7030A0"/>
              </a:solidFill>
            </a:endParaRPr>
          </a:p>
          <a:p>
            <a:r>
              <a:rPr lang="en-US" b="1" dirty="0" smtClean="0">
                <a:solidFill>
                  <a:srgbClr val="7030A0"/>
                </a:solidFill>
              </a:rPr>
              <a:t>3in x 5in x 2in = 30in</a:t>
            </a:r>
            <a:r>
              <a:rPr lang="en-US" b="1" baseline="30000" dirty="0" smtClean="0">
                <a:solidFill>
                  <a:srgbClr val="7030A0"/>
                </a:solidFill>
              </a:rPr>
              <a:t>3</a:t>
            </a:r>
            <a:endParaRPr lang="en-US" b="1" dirty="0" smtClean="0">
              <a:solidFill>
                <a:srgbClr val="7030A0"/>
              </a:solidFill>
            </a:endParaRPr>
          </a:p>
        </p:txBody>
      </p:sp>
      <p:sp>
        <p:nvSpPr>
          <p:cNvPr id="17" name="TextBox 16"/>
          <p:cNvSpPr txBox="1"/>
          <p:nvPr/>
        </p:nvSpPr>
        <p:spPr>
          <a:xfrm>
            <a:off x="5314166" y="2016257"/>
            <a:ext cx="2542783" cy="646331"/>
          </a:xfrm>
          <a:prstGeom prst="rect">
            <a:avLst/>
          </a:prstGeom>
          <a:noFill/>
        </p:spPr>
        <p:txBody>
          <a:bodyPr wrap="square" rtlCol="0">
            <a:spAutoFit/>
          </a:bodyPr>
          <a:lstStyle/>
          <a:p>
            <a:r>
              <a:rPr lang="en-US" b="1" dirty="0" smtClean="0">
                <a:solidFill>
                  <a:srgbClr val="0070C0"/>
                </a:solidFill>
              </a:rPr>
              <a:t>What is the total volume of this figure?</a:t>
            </a:r>
            <a:endParaRPr lang="en-US" b="1" dirty="0">
              <a:solidFill>
                <a:srgbClr val="0070C0"/>
              </a:solidFill>
            </a:endParaRPr>
          </a:p>
        </p:txBody>
      </p:sp>
      <p:sp>
        <p:nvSpPr>
          <p:cNvPr id="18" name="TextBox 17"/>
          <p:cNvSpPr txBox="1"/>
          <p:nvPr/>
        </p:nvSpPr>
        <p:spPr>
          <a:xfrm>
            <a:off x="5326693" y="2633175"/>
            <a:ext cx="2542784" cy="369332"/>
          </a:xfrm>
          <a:prstGeom prst="rect">
            <a:avLst/>
          </a:prstGeom>
          <a:noFill/>
        </p:spPr>
        <p:txBody>
          <a:bodyPr wrap="square" rtlCol="0">
            <a:spAutoFit/>
          </a:bodyPr>
          <a:lstStyle/>
          <a:p>
            <a:r>
              <a:rPr lang="en-US" b="1" dirty="0" smtClean="0">
                <a:solidFill>
                  <a:srgbClr val="7030A0"/>
                </a:solidFill>
              </a:rPr>
              <a:t>120 + 30 = 150 in</a:t>
            </a:r>
            <a:r>
              <a:rPr lang="en-US" b="1" baseline="30000" dirty="0" smtClean="0">
                <a:solidFill>
                  <a:srgbClr val="7030A0"/>
                </a:solidFill>
              </a:rPr>
              <a:t>3</a:t>
            </a:r>
            <a:endParaRPr lang="en-US" b="1" dirty="0">
              <a:solidFill>
                <a:srgbClr val="7030A0"/>
              </a:solidFill>
            </a:endParaRPr>
          </a:p>
        </p:txBody>
      </p:sp>
    </p:spTree>
    <p:extLst>
      <p:ext uri="{BB962C8B-B14F-4D97-AF65-F5344CB8AC3E}">
        <p14:creationId xmlns:p14="http://schemas.microsoft.com/office/powerpoint/2010/main" val="2118630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xEl>
                                              <p:pRg st="0" end="0"/>
                                            </p:txEl>
                                          </p:spTgt>
                                        </p:tgtEl>
                                        <p:attrNameLst>
                                          <p:attrName>style.visibility</p:attrName>
                                        </p:attrNameLst>
                                      </p:cBhvr>
                                      <p:to>
                                        <p:strVal val="visible"/>
                                      </p:to>
                                    </p:set>
                                    <p:anim calcmode="lin" valueType="num">
                                      <p:cBhvr additive="base">
                                        <p:cTn id="13"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xEl>
                                              <p:pRg st="2" end="2"/>
                                            </p:txEl>
                                          </p:spTgt>
                                        </p:tgtEl>
                                        <p:attrNameLst>
                                          <p:attrName>style.visibility</p:attrName>
                                        </p:attrNameLst>
                                      </p:cBhvr>
                                      <p:to>
                                        <p:strVal val="visible"/>
                                      </p:to>
                                    </p:set>
                                    <p:anim calcmode="lin" valueType="num">
                                      <p:cBhvr additive="base">
                                        <p:cTn id="19"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ushpin">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Pushpin.thmx</Template>
  <TotalTime>495</TotalTime>
  <Words>572</Words>
  <Application>Microsoft Office PowerPoint</Application>
  <PresentationFormat>On-screen Show (4:3)</PresentationFormat>
  <Paragraphs>105</Paragraphs>
  <Slides>16</Slides>
  <Notes>3</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Pushpin</vt:lpstr>
      <vt:lpstr>Lesson 6 Objective: Find the total volume of solid figures composed of two non-overlapping rectangular prisms</vt:lpstr>
      <vt:lpstr>Multiply Fractions</vt:lpstr>
      <vt:lpstr>Count by Cubic Centimeters</vt:lpstr>
      <vt:lpstr>Find the Volume Volume = length x width x height</vt:lpstr>
      <vt:lpstr>Teacher notes</vt:lpstr>
      <vt:lpstr>Problem 1</vt:lpstr>
      <vt:lpstr>Problem 1- Possible Combinations</vt:lpstr>
      <vt:lpstr>Problem 2</vt:lpstr>
      <vt:lpstr>Problem 3</vt:lpstr>
      <vt:lpstr>Problem 4</vt:lpstr>
      <vt:lpstr>Problem 5 Two rectangular prisms have a combined volume of 135 cubic meters. Prism A has double the volume of Prism B.  A) What is the volume of each prism?  B) If one face of Prism A has an area of 10 square   meters, what is its height?</vt:lpstr>
      <vt:lpstr>Application Problem</vt:lpstr>
      <vt:lpstr>Application Problem ~ Answer</vt:lpstr>
      <vt:lpstr>Get Ready to Finish the Problem Set on Your Own!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6 Objective: Find the total volume of solid figures composed of two non-overlapping rectangular prisms</dc:title>
  <dc:creator>Keely Clauson</dc:creator>
  <cp:lastModifiedBy>Keely Clauson</cp:lastModifiedBy>
  <cp:revision>14</cp:revision>
  <dcterms:created xsi:type="dcterms:W3CDTF">2015-04-21T10:43:46Z</dcterms:created>
  <dcterms:modified xsi:type="dcterms:W3CDTF">2015-04-21T20:03:58Z</dcterms:modified>
</cp:coreProperties>
</file>